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77" r:id="rId3"/>
    <p:sldId id="291" r:id="rId4"/>
    <p:sldId id="292" r:id="rId5"/>
    <p:sldId id="293" r:id="rId6"/>
    <p:sldId id="294" r:id="rId7"/>
    <p:sldId id="290" r:id="rId8"/>
    <p:sldId id="295" r:id="rId9"/>
    <p:sldId id="298" r:id="rId10"/>
    <p:sldId id="279" r:id="rId11"/>
    <p:sldId id="299" r:id="rId12"/>
    <p:sldId id="313" r:id="rId13"/>
    <p:sldId id="310" r:id="rId14"/>
    <p:sldId id="280" r:id="rId15"/>
    <p:sldId id="301" r:id="rId16"/>
    <p:sldId id="300" r:id="rId17"/>
    <p:sldId id="285" r:id="rId18"/>
    <p:sldId id="307" r:id="rId19"/>
    <p:sldId id="306" r:id="rId20"/>
    <p:sldId id="308" r:id="rId21"/>
    <p:sldId id="309" r:id="rId22"/>
    <p:sldId id="282" r:id="rId23"/>
    <p:sldId id="281" r:id="rId24"/>
    <p:sldId id="297" r:id="rId25"/>
    <p:sldId id="305" r:id="rId26"/>
    <p:sldId id="283" r:id="rId27"/>
    <p:sldId id="287" r:id="rId28"/>
    <p:sldId id="288" r:id="rId29"/>
    <p:sldId id="289" r:id="rId30"/>
    <p:sldId id="286" r:id="rId31"/>
    <p:sldId id="304" r:id="rId32"/>
    <p:sldId id="303" r:id="rId33"/>
    <p:sldId id="302" r:id="rId34"/>
    <p:sldId id="312" r:id="rId35"/>
    <p:sldId id="284" r:id="rId36"/>
    <p:sldId id="276" r:id="rId37"/>
  </p:sldIdLst>
  <p:sldSz cx="9144000" cy="6858000" type="screen4x3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557659F-A9B9-4EBA-9A21-673EE805FDB2}" type="datetimeFigureOut">
              <a:rPr lang="en-US"/>
              <a:pPr>
                <a:defRPr/>
              </a:pPr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8DE0916-F1E2-460C-9BA5-562632836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70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2398" tIns="46200" rIns="92398" bIns="4620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2398" tIns="46200" rIns="92398" bIns="46200" rtlCol="0"/>
          <a:lstStyle>
            <a:lvl1pPr algn="r">
              <a:defRPr sz="1200"/>
            </a:lvl1pPr>
          </a:lstStyle>
          <a:p>
            <a:pPr>
              <a:defRPr/>
            </a:pPr>
            <a:fld id="{42E89228-46F9-4E7A-B087-531BBFDE8897}" type="datetimeFigureOut">
              <a:rPr lang="en-US"/>
              <a:pPr>
                <a:defRPr/>
              </a:pPr>
              <a:t>4/30/2018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6138" cy="3494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98" tIns="46200" rIns="92398" bIns="4620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vert="horz" lIns="92398" tIns="46200" rIns="92398" bIns="4620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2398" tIns="46200" rIns="92398" bIns="4620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2398" tIns="46200" rIns="92398" bIns="46200" rtlCol="0" anchor="b"/>
          <a:lstStyle>
            <a:lvl1pPr algn="r">
              <a:defRPr sz="1200"/>
            </a:lvl1pPr>
          </a:lstStyle>
          <a:p>
            <a:pPr>
              <a:defRPr/>
            </a:pPr>
            <a:fld id="{039FC043-CD24-4AC0-8ACB-5BC6623C3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620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Update: 7</a:t>
            </a:r>
            <a:r>
              <a:rPr lang="en-US" baseline="0" smtClean="0"/>
              <a:t> </a:t>
            </a:r>
            <a:r>
              <a:rPr lang="en-US" baseline="0" dirty="0" err="1" smtClean="0"/>
              <a:t>Agustus</a:t>
            </a:r>
            <a:r>
              <a:rPr lang="en-US" baseline="0" dirty="0" smtClean="0"/>
              <a:t>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E99B6-55CA-4B13-BC9C-B3007C7CAF8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11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B8BCC3-10E9-4D7D-A8B6-C05CB03A881D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1AF5C5-B221-421A-94DA-3C5FF1F60E56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F5E9EA-9597-463D-B057-C03411DC227D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4DE430-1BB8-42CE-BF65-0EA79619E4B7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92949" indent="-26651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66076" indent="-21321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92507" indent="-21321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18937" indent="-21321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45367" indent="-213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71798" indent="-213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228" indent="-213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24659" indent="-213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A7E59C6-EE4C-4718-9D4A-EFE60ECDA8C0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9FC043-CD24-4AC0-8ACB-5BC6623C34B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48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685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8FEEE576-036C-47C0-BAC2-401A73A5998E}" type="datetimeFigureOut">
              <a:rPr lang="en-US"/>
              <a:pPr>
                <a:defRPr/>
              </a:pPr>
              <a:t>4/30/2018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0E2D15A9-C55E-4096-9E51-D4BD78BA7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96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C1B03-5358-4B9A-924A-CC8B10A0657D}" type="datetimeFigureOut">
              <a:rPr lang="en-US"/>
              <a:pPr>
                <a:defRPr/>
              </a:pPr>
              <a:t>4/30/2018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F7DE3-9A96-430E-B030-B45305D19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80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3720E-9B3B-46FB-8AA5-CDF0D8F104C8}" type="datetimeFigureOut">
              <a:rPr lang="en-US"/>
              <a:pPr>
                <a:defRPr/>
              </a:pPr>
              <a:t>4/30/2018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C9C53-7FEE-4234-A216-3C92715C4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83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4E49F-6B28-418A-86B7-26AEBAB6E103}" type="datetimeFigureOut">
              <a:rPr lang="en-US"/>
              <a:pPr>
                <a:defRPr/>
              </a:pPr>
              <a:t>4/30/2018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43519-DC05-4CB4-BF5F-9D85FFE1A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46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B6840ACA-0E0A-4DD2-964A-D22D373A7835}" type="datetimeFigureOut">
              <a:rPr lang="en-US"/>
              <a:pPr>
                <a:defRPr/>
              </a:pPr>
              <a:t>4/30/2018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D68C10F8-C7E2-4E08-9B4D-08576CD34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65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3AA3E-8242-4AB4-A92F-744872A6C7E4}" type="datetimeFigureOut">
              <a:rPr lang="en-US"/>
              <a:pPr>
                <a:defRPr/>
              </a:pPr>
              <a:t>4/30/2018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93EBA-DFC7-4BB4-B3AD-4DD300C49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47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3F118-3AAB-40D9-8BC6-B07D5BABA87F}" type="datetimeFigureOut">
              <a:rPr lang="en-US"/>
              <a:pPr>
                <a:defRPr/>
              </a:pPr>
              <a:t>4/30/2018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C051E-3260-4550-9C07-148A6850F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16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6D79E-7F4B-4FB2-BB3F-B7DDFE353800}" type="datetimeFigureOut">
              <a:rPr lang="en-US"/>
              <a:pPr>
                <a:defRPr/>
              </a:pPr>
              <a:t>4/30/2018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35E0A-7158-46DE-B10B-27F5CA91C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58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88E4F-14B8-466D-B0FF-444AA598548C}" type="datetimeFigureOut">
              <a:rPr lang="en-US"/>
              <a:pPr>
                <a:defRPr/>
              </a:pPr>
              <a:t>4/30/2018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DD246-B3B7-4AFC-B6C3-CBEA2F8A0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3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95443-3A55-4F8A-9EB5-B2F46F18398E}" type="datetimeFigureOut">
              <a:rPr lang="en-US"/>
              <a:pPr>
                <a:defRPr/>
              </a:pPr>
              <a:t>4/30/2018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6BFA2-5C87-461C-8AA0-B616BDBDD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14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3B88D-5BD0-4E64-BA1C-FEB99D43C556}" type="datetimeFigureOut">
              <a:rPr lang="en-US"/>
              <a:pPr>
                <a:defRPr/>
              </a:pPr>
              <a:t>4/30/2018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C8A0E-B456-4131-9317-6A564882D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8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264275"/>
            <a:ext cx="152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66B54C3-E1CE-47EE-94EE-1CF5E5F021DA}" type="datetimeFigureOut">
              <a:rPr lang="en-US"/>
              <a:pPr>
                <a:defRPr/>
              </a:pPr>
              <a:t>4/30/2018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33600" y="6264275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05400" y="6264275"/>
            <a:ext cx="1828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4053D22-6221-4286-AF22-BA690034A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Disrupsi Diri untuk Perpustakaan Masa Depan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Ridwan</a:t>
            </a:r>
            <a:r>
              <a:rPr lang="en-US" dirty="0" smtClean="0"/>
              <a:t> </a:t>
            </a:r>
            <a:r>
              <a:rPr lang="en-US" dirty="0" err="1" smtClean="0"/>
              <a:t>Sanjaya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56388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Seminar </a:t>
            </a:r>
            <a:r>
              <a:rPr lang="en-US" sz="2400" dirty="0" err="1" smtClean="0">
                <a:solidFill>
                  <a:schemeClr val="bg1"/>
                </a:solidFill>
              </a:rPr>
              <a:t>Nasional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Kompetensi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Kepustakawanan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</a:t>
            </a:r>
            <a:r>
              <a:rPr lang="en-US" sz="2400" dirty="0" smtClean="0">
                <a:solidFill>
                  <a:schemeClr val="bg1"/>
                </a:solidFill>
              </a:rPr>
              <a:t> Era Digital </a:t>
            </a:r>
            <a:r>
              <a:rPr lang="en-US" sz="2400" dirty="0" err="1" smtClean="0">
                <a:solidFill>
                  <a:schemeClr val="bg1"/>
                </a:solidFill>
              </a:rPr>
              <a:t>dalam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Mendukung</a:t>
            </a:r>
            <a:r>
              <a:rPr lang="en-US" sz="2400" dirty="0" smtClean="0">
                <a:solidFill>
                  <a:schemeClr val="bg1"/>
                </a:solidFill>
              </a:rPr>
              <a:t> Knowledge Management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Karya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Ilmiah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Semarang, 30 April 2018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7750628" y="76200"/>
            <a:ext cx="1393371" cy="1219200"/>
            <a:chOff x="7239000" y="76200"/>
            <a:chExt cx="1905000" cy="1643091"/>
          </a:xfrm>
        </p:grpSpPr>
        <p:pic>
          <p:nvPicPr>
            <p:cNvPr id="6" name="Picture 4" descr="media-774068_640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91400" y="76200"/>
              <a:ext cx="1752600" cy="164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reading-girl-iclip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39000" y="304800"/>
              <a:ext cx="1474976" cy="1318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35185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Evolusi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Artificial Intelligence (AI), </a:t>
            </a:r>
          </a:p>
          <a:p>
            <a:r>
              <a:rPr lang="en-US" dirty="0" smtClean="0"/>
              <a:t>Big Data, </a:t>
            </a:r>
          </a:p>
          <a:p>
            <a:r>
              <a:rPr lang="en-US" dirty="0" smtClean="0"/>
              <a:t>Internet of Things (</a:t>
            </a:r>
            <a:r>
              <a:rPr lang="en-US" dirty="0" err="1" smtClean="0"/>
              <a:t>IoT</a:t>
            </a:r>
            <a:r>
              <a:rPr lang="en-US" dirty="0" smtClean="0"/>
              <a:t>), </a:t>
            </a:r>
          </a:p>
          <a:p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Cloud,</a:t>
            </a:r>
          </a:p>
          <a:p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cerdas</a:t>
            </a:r>
            <a:r>
              <a:rPr lang="en-US" dirty="0" smtClean="0"/>
              <a:t> (Smart Devices)</a:t>
            </a:r>
            <a:endParaRPr lang="en-US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7750628" y="76200"/>
            <a:ext cx="1393371" cy="1219200"/>
            <a:chOff x="7239000" y="76200"/>
            <a:chExt cx="1905000" cy="1643091"/>
          </a:xfrm>
        </p:grpSpPr>
        <p:pic>
          <p:nvPicPr>
            <p:cNvPr id="5" name="Picture 4" descr="media-774068_640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91400" y="76200"/>
              <a:ext cx="1752600" cy="164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reading-girl-iclip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39000" y="304800"/>
              <a:ext cx="1474976" cy="1318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Artificial Intelligence (AI)</a:t>
            </a:r>
          </a:p>
        </p:txBody>
      </p:sp>
      <p:pic>
        <p:nvPicPr>
          <p:cNvPr id="1026" name="Picture 2" descr="http://www.egain.com/wp-content/uploads/2012/11/virtual-assistant-banner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26" y="3124200"/>
            <a:ext cx="8522275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7750628" y="76200"/>
            <a:ext cx="1393371" cy="1219200"/>
            <a:chOff x="7239000" y="76200"/>
            <a:chExt cx="1905000" cy="1643091"/>
          </a:xfrm>
        </p:grpSpPr>
        <p:pic>
          <p:nvPicPr>
            <p:cNvPr id="6" name="Picture 5" descr="media-774068_640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91400" y="76200"/>
              <a:ext cx="1752600" cy="164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reading-girl-iclip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39000" y="304800"/>
              <a:ext cx="1474976" cy="1318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45081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fad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4" b="11697"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3" t="4097" r="31731" b="41039"/>
          <a:stretch>
            <a:fillRect/>
          </a:stretch>
        </p:blipFill>
        <p:spPr bwMode="auto">
          <a:xfrm>
            <a:off x="3590925" y="1143000"/>
            <a:ext cx="41243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500063" y="6000750"/>
            <a:ext cx="3573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d-ID" sz="2000">
                <a:solidFill>
                  <a:schemeClr val="bg1"/>
                </a:solidFill>
                <a:latin typeface="Arial Black" pitchFamily="34" charset="0"/>
              </a:rPr>
              <a:t>Virtual Assistant UNIKA</a:t>
            </a:r>
            <a:endParaRPr lang="en-US" sz="20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1296988" y="6357938"/>
            <a:ext cx="1765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d-ID">
                <a:solidFill>
                  <a:schemeClr val="bg1"/>
                </a:solidFill>
                <a:latin typeface="Arial Black" pitchFamily="34" charset="0"/>
              </a:rPr>
              <a:t>bit.ly/VAnika</a:t>
            </a:r>
            <a:endParaRPr lang="en-US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3318" name="Picture 1"/>
          <p:cNvPicPr>
            <a:picLocks noChangeAspect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32639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8" descr="C:\Users\Bigtoshiba\Downloads\qr-code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2697163"/>
            <a:ext cx="3214687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72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Cerdas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055908" cy="529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7750628" y="76200"/>
            <a:ext cx="1393371" cy="1219200"/>
            <a:chOff x="7239000" y="76200"/>
            <a:chExt cx="1905000" cy="1643091"/>
          </a:xfrm>
        </p:grpSpPr>
        <p:pic>
          <p:nvPicPr>
            <p:cNvPr id="6" name="Picture 5" descr="media-774068_640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91400" y="76200"/>
              <a:ext cx="1752600" cy="164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reading-girl-iclip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39000" y="304800"/>
              <a:ext cx="1474976" cy="1318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73538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Tantangan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Pustaka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Ruang</a:t>
            </a:r>
            <a:r>
              <a:rPr lang="en-US" dirty="0" smtClean="0"/>
              <a:t> yang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endParaRPr lang="en-US" dirty="0" smtClean="0"/>
          </a:p>
          <a:p>
            <a:r>
              <a:rPr lang="en-US" dirty="0" smtClean="0"/>
              <a:t>Dana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disiapkan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membeli</a:t>
            </a:r>
            <a:endParaRPr lang="en-US" dirty="0" smtClean="0"/>
          </a:p>
          <a:p>
            <a:r>
              <a:rPr lang="en-US" dirty="0" err="1" smtClean="0"/>
              <a:t>Perpustakaan</a:t>
            </a:r>
            <a:r>
              <a:rPr lang="en-US" dirty="0" smtClean="0"/>
              <a:t> digital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dimana-mana</a:t>
            </a:r>
            <a:endParaRPr lang="en-US" dirty="0" smtClean="0"/>
          </a:p>
          <a:p>
            <a:pPr lvl="1"/>
            <a:r>
              <a:rPr lang="sv-SE" dirty="0" smtClean="0"/>
              <a:t> iJakarta, iJateng, iPusnas, dan sejenisnya</a:t>
            </a:r>
            <a:endParaRPr lang="en-US" dirty="0" smtClean="0"/>
          </a:p>
          <a:p>
            <a:r>
              <a:rPr lang="en-US" dirty="0" err="1" smtClean="0"/>
              <a:t>Otomatisasi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antrian</a:t>
            </a:r>
            <a:r>
              <a:rPr lang="en-US" dirty="0" smtClean="0"/>
              <a:t> </a:t>
            </a:r>
            <a:r>
              <a:rPr lang="en-US" dirty="0" err="1" smtClean="0"/>
              <a:t>peminjaman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pengembalian</a:t>
            </a:r>
            <a:r>
              <a:rPr lang="en-US" dirty="0" smtClean="0"/>
              <a:t> </a:t>
            </a:r>
            <a:r>
              <a:rPr lang="en-US" dirty="0" err="1" smtClean="0"/>
              <a:t>pustaka</a:t>
            </a:r>
            <a:endParaRPr lang="en-US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7750628" y="76200"/>
            <a:ext cx="1393371" cy="1219200"/>
            <a:chOff x="7239000" y="76200"/>
            <a:chExt cx="1905000" cy="1643091"/>
          </a:xfrm>
        </p:grpSpPr>
        <p:pic>
          <p:nvPicPr>
            <p:cNvPr id="5" name="Picture 4" descr="media-774068_640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91400" y="76200"/>
              <a:ext cx="1752600" cy="164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reading-girl-iclip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39000" y="304800"/>
              <a:ext cx="1474976" cy="1318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10" y="1600200"/>
            <a:ext cx="797777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7750628" y="76200"/>
            <a:ext cx="1393371" cy="1219200"/>
            <a:chOff x="7239000" y="76200"/>
            <a:chExt cx="1905000" cy="1643091"/>
          </a:xfrm>
        </p:grpSpPr>
        <p:pic>
          <p:nvPicPr>
            <p:cNvPr id="6" name="Picture 4" descr="media-774068_640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91400" y="76200"/>
              <a:ext cx="1752600" cy="164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reading-girl-iclip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39000" y="304800"/>
              <a:ext cx="1474976" cy="1318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518680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Perpustakaan</a:t>
            </a:r>
            <a:r>
              <a:rPr lang="en-US" dirty="0" smtClean="0"/>
              <a:t> Digital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0228"/>
            <a:ext cx="8229600" cy="438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7750628" y="76200"/>
            <a:ext cx="1393371" cy="1219200"/>
            <a:chOff x="7239000" y="76200"/>
            <a:chExt cx="1905000" cy="1643091"/>
          </a:xfrm>
        </p:grpSpPr>
        <p:pic>
          <p:nvPicPr>
            <p:cNvPr id="6" name="Picture 4" descr="media-774068_640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91400" y="76200"/>
              <a:ext cx="1752600" cy="164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reading-girl-iclip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39000" y="304800"/>
              <a:ext cx="1474976" cy="1318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54101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 smtClean="0"/>
              <a:t>Perpustakan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Rak-rak</a:t>
            </a:r>
            <a:r>
              <a:rPr lang="en-US" sz="2800" dirty="0" smtClean="0"/>
              <a:t> </a:t>
            </a:r>
            <a:r>
              <a:rPr lang="en-US" sz="2800" dirty="0" err="1" smtClean="0"/>
              <a:t>buku</a:t>
            </a:r>
            <a:r>
              <a:rPr lang="en-US" sz="2800" dirty="0" smtClean="0"/>
              <a:t> </a:t>
            </a:r>
            <a:r>
              <a:rPr lang="en-US" sz="2800" dirty="0" err="1" smtClean="0"/>
              <a:t>terjajar</a:t>
            </a:r>
            <a:r>
              <a:rPr lang="en-US" sz="2800" dirty="0" smtClean="0"/>
              <a:t> </a:t>
            </a:r>
            <a:r>
              <a:rPr lang="en-US" sz="2800" dirty="0" err="1" smtClean="0"/>
              <a:t>rapi</a:t>
            </a:r>
            <a:endParaRPr lang="en-US" sz="2800" dirty="0" smtClean="0"/>
          </a:p>
          <a:p>
            <a:r>
              <a:rPr lang="en-US" sz="2800" dirty="0" err="1" smtClean="0"/>
              <a:t>Meja</a:t>
            </a:r>
            <a:r>
              <a:rPr lang="en-US" sz="2800" dirty="0" smtClean="0"/>
              <a:t> </a:t>
            </a:r>
            <a:r>
              <a:rPr lang="en-US" sz="2800" dirty="0" err="1" smtClean="0"/>
              <a:t>belajar</a:t>
            </a:r>
            <a:r>
              <a:rPr lang="en-US" sz="2800" dirty="0" smtClean="0"/>
              <a:t> </a:t>
            </a:r>
            <a:r>
              <a:rPr lang="en-US" sz="2800" dirty="0" err="1" smtClean="0"/>
              <a:t>mandiri</a:t>
            </a:r>
            <a:endParaRPr lang="en-US" sz="2800" dirty="0" smtClean="0"/>
          </a:p>
          <a:p>
            <a:r>
              <a:rPr lang="en-US" sz="2800" dirty="0" err="1" smtClean="0"/>
              <a:t>Sejumlah</a:t>
            </a:r>
            <a:r>
              <a:rPr lang="en-US" sz="2800" dirty="0" smtClean="0"/>
              <a:t> </a:t>
            </a:r>
            <a:r>
              <a:rPr lang="en-US" sz="2800" dirty="0" err="1" smtClean="0"/>
              <a:t>komputer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akses</a:t>
            </a:r>
            <a:r>
              <a:rPr lang="en-US" sz="2800" dirty="0" smtClean="0"/>
              <a:t> internet</a:t>
            </a:r>
          </a:p>
          <a:p>
            <a:r>
              <a:rPr lang="en-US" sz="2800" dirty="0" err="1" smtClean="0"/>
              <a:t>Sepi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sunyi</a:t>
            </a:r>
            <a:r>
              <a:rPr lang="en-US" sz="2800" dirty="0" smtClean="0"/>
              <a:t> ^_^</a:t>
            </a:r>
            <a:endParaRPr lang="en-US" sz="2800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7750628" y="76200"/>
            <a:ext cx="1393371" cy="1219200"/>
            <a:chOff x="7239000" y="76200"/>
            <a:chExt cx="1905000" cy="1643091"/>
          </a:xfrm>
        </p:grpSpPr>
        <p:pic>
          <p:nvPicPr>
            <p:cNvPr id="5" name="Picture 4" descr="media-774068_640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91400" y="76200"/>
              <a:ext cx="1752600" cy="164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reading-girl-iclip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39000" y="304800"/>
              <a:ext cx="1474976" cy="1318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7" descr="library compu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2806" y="3736430"/>
            <a:ext cx="4570194" cy="3060000"/>
          </a:xfrm>
          <a:prstGeom prst="rect">
            <a:avLst/>
          </a:prstGeom>
        </p:spPr>
      </p:pic>
      <p:pic>
        <p:nvPicPr>
          <p:cNvPr id="7" name="Picture 6" descr="P8120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3643" y="3733800"/>
            <a:ext cx="4080000" cy="30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Disruptive Innovation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7750628" y="76200"/>
            <a:ext cx="1393371" cy="1219200"/>
            <a:chOff x="7239000" y="76200"/>
            <a:chExt cx="1905000" cy="1643091"/>
          </a:xfrm>
        </p:grpSpPr>
        <p:pic>
          <p:nvPicPr>
            <p:cNvPr id="6" name="Picture 4" descr="media-774068_640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91400" y="76200"/>
              <a:ext cx="1752600" cy="164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reading-girl-iclip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39000" y="304800"/>
              <a:ext cx="1474976" cy="1318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97742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Disruptive 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Inovasi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 smtClean="0"/>
              <a:t>mengganggu</a:t>
            </a:r>
            <a:r>
              <a:rPr lang="en-US" dirty="0" smtClean="0"/>
              <a:t> (1995), </a:t>
            </a:r>
            <a:r>
              <a:rPr lang="en-US" dirty="0"/>
              <a:t>Clayton Christensen </a:t>
            </a:r>
            <a:r>
              <a:rPr lang="en-US" dirty="0" err="1" smtClean="0"/>
              <a:t>dalam</a:t>
            </a:r>
            <a:r>
              <a:rPr lang="en-US" dirty="0"/>
              <a:t> </a:t>
            </a:r>
            <a:r>
              <a:rPr lang="en-US" dirty="0" err="1" smtClean="0"/>
              <a:t>artikel</a:t>
            </a:r>
            <a:r>
              <a:rPr lang="en-US" dirty="0" smtClean="0"/>
              <a:t> di Harvard </a:t>
            </a:r>
            <a:r>
              <a:rPr lang="en-US" dirty="0"/>
              <a:t>Business Review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The Innovator’s </a:t>
            </a:r>
            <a:r>
              <a:rPr lang="en-US" dirty="0" smtClean="0"/>
              <a:t>Dilemma</a:t>
            </a:r>
          </a:p>
          <a:p>
            <a:r>
              <a:rPr lang="en-US" dirty="0" err="1" smtClean="0"/>
              <a:t>Keengganan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hal-hal</a:t>
            </a:r>
            <a:r>
              <a:rPr lang="en-US" dirty="0"/>
              <a:t> yang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Tidak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kompetitif</a:t>
            </a:r>
            <a:endParaRPr lang="en-US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7750628" y="76200"/>
            <a:ext cx="1393371" cy="1219200"/>
            <a:chOff x="7239000" y="76200"/>
            <a:chExt cx="1905000" cy="1643091"/>
          </a:xfrm>
        </p:grpSpPr>
        <p:pic>
          <p:nvPicPr>
            <p:cNvPr id="5" name="Picture 4" descr="media-774068_640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91400" y="76200"/>
              <a:ext cx="1752600" cy="164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reading-girl-iclip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39000" y="304800"/>
              <a:ext cx="1474976" cy="1318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810040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 idx="4294967295"/>
          </p:nvPr>
        </p:nvSpPr>
        <p:spPr>
          <a:xfrm>
            <a:off x="2133600" y="152400"/>
            <a:ext cx="6248400" cy="914400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 smtClean="0">
                <a:solidFill>
                  <a:srgbClr val="000000"/>
                </a:solidFill>
              </a:rPr>
              <a:t>Ridwan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Sanjaya</a:t>
            </a:r>
            <a:endParaRPr lang="id-ID" sz="3600" dirty="0">
              <a:solidFill>
                <a:srgbClr val="000000"/>
              </a:solidFill>
            </a:endParaRPr>
          </a:p>
        </p:txBody>
      </p:sp>
      <p:sp>
        <p:nvSpPr>
          <p:cNvPr id="56323" name="Content Placeholder 2"/>
          <p:cNvSpPr>
            <a:spLocks noGrp="1"/>
          </p:cNvSpPr>
          <p:nvPr>
            <p:ph idx="4294967295"/>
          </p:nvPr>
        </p:nvSpPr>
        <p:spPr>
          <a:xfrm>
            <a:off x="2133600" y="1143000"/>
            <a:ext cx="7010400" cy="6096000"/>
          </a:xfrm>
        </p:spPr>
        <p:txBody>
          <a:bodyPr>
            <a:noAutofit/>
          </a:bodyPr>
          <a:lstStyle/>
          <a:p>
            <a:pPr marL="228600" indent="-228600">
              <a:buFont typeface="Wingdings" pitchFamily="2" charset="2"/>
              <a:buChar char="§"/>
            </a:pPr>
            <a:r>
              <a:rPr lang="id-ID" sz="2400" b="1" dirty="0" smtClean="0">
                <a:solidFill>
                  <a:srgbClr val="000000"/>
                </a:solidFill>
              </a:rPr>
              <a:t>Pendidikan Formal</a:t>
            </a:r>
            <a:endParaRPr lang="id-ID" sz="2400" b="1" dirty="0">
              <a:solidFill>
                <a:srgbClr val="000000"/>
              </a:solidFill>
            </a:endParaRPr>
          </a:p>
          <a:p>
            <a:pPr marL="514350" lvl="1"/>
            <a:r>
              <a:rPr lang="id-ID" sz="1800" dirty="0" smtClean="0">
                <a:solidFill>
                  <a:srgbClr val="000000"/>
                </a:solidFill>
              </a:rPr>
              <a:t>S1 </a:t>
            </a:r>
            <a:r>
              <a:rPr lang="id-ID" sz="1800" dirty="0">
                <a:solidFill>
                  <a:srgbClr val="000000"/>
                </a:solidFill>
              </a:rPr>
              <a:t>Ekonomi (Manajemen Pemasaran)</a:t>
            </a:r>
          </a:p>
          <a:p>
            <a:pPr marL="514350" lvl="1"/>
            <a:r>
              <a:rPr lang="id-ID" sz="1800" dirty="0">
                <a:solidFill>
                  <a:srgbClr val="000000"/>
                </a:solidFill>
              </a:rPr>
              <a:t>S1 Komputer (Teknik Informatika</a:t>
            </a:r>
            <a:r>
              <a:rPr lang="id-ID" sz="1800" dirty="0" smtClean="0">
                <a:solidFill>
                  <a:srgbClr val="000000"/>
                </a:solidFill>
              </a:rPr>
              <a:t>)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514350" lvl="1"/>
            <a:r>
              <a:rPr lang="id-ID" sz="1800" dirty="0" smtClean="0">
                <a:solidFill>
                  <a:srgbClr val="000000"/>
                </a:solidFill>
              </a:rPr>
              <a:t>S2 Internet &amp; E-Commerce Technology</a:t>
            </a:r>
          </a:p>
          <a:p>
            <a:pPr marL="514350" lvl="1"/>
            <a:r>
              <a:rPr lang="en-US" sz="1800" dirty="0" smtClean="0">
                <a:solidFill>
                  <a:srgbClr val="000000"/>
                </a:solidFill>
              </a:rPr>
              <a:t>S3 Computer Information System</a:t>
            </a:r>
          </a:p>
          <a:p>
            <a:pPr marL="228600" indent="-228600">
              <a:buFont typeface="Wingdings" pitchFamily="2" charset="2"/>
              <a:buChar char="§"/>
            </a:pPr>
            <a:r>
              <a:rPr lang="en-US" sz="2400" b="1" dirty="0" err="1" smtClean="0">
                <a:solidFill>
                  <a:srgbClr val="000000"/>
                </a:solidFill>
              </a:rPr>
              <a:t>Pekerjaan</a:t>
            </a:r>
            <a:endParaRPr lang="id-ID" sz="2400" b="1" dirty="0">
              <a:solidFill>
                <a:srgbClr val="000000"/>
              </a:solidFill>
            </a:endParaRPr>
          </a:p>
          <a:p>
            <a:pPr marL="514350" lvl="1"/>
            <a:r>
              <a:rPr lang="en-US" sz="1800" dirty="0" err="1" smtClean="0">
                <a:solidFill>
                  <a:srgbClr val="000000"/>
                </a:solidFill>
              </a:rPr>
              <a:t>Rektor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Unika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Soegijapranata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514350" lvl="1"/>
            <a:r>
              <a:rPr lang="en-US" sz="1800" dirty="0" err="1" smtClean="0">
                <a:solidFill>
                  <a:srgbClr val="000000"/>
                </a:solidFill>
              </a:rPr>
              <a:t>Wakil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Rektor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Bidang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Kerjasama</a:t>
            </a:r>
            <a:r>
              <a:rPr lang="en-US" sz="1800" dirty="0" smtClean="0">
                <a:solidFill>
                  <a:srgbClr val="000000"/>
                </a:solidFill>
              </a:rPr>
              <a:t> &amp; </a:t>
            </a:r>
            <a:r>
              <a:rPr lang="en-US" sz="1800" dirty="0" err="1" smtClean="0">
                <a:solidFill>
                  <a:srgbClr val="000000"/>
                </a:solidFill>
              </a:rPr>
              <a:t>Pengembangan</a:t>
            </a:r>
            <a:r>
              <a:rPr lang="en-US" sz="1800" dirty="0" smtClean="0">
                <a:solidFill>
                  <a:srgbClr val="000000"/>
                </a:solidFill>
              </a:rPr>
              <a:t> (2016-2017)</a:t>
            </a:r>
          </a:p>
          <a:p>
            <a:pPr marL="514350" lvl="1"/>
            <a:r>
              <a:rPr lang="en-US" sz="1800" dirty="0" err="1" smtClean="0">
                <a:solidFill>
                  <a:srgbClr val="000000"/>
                </a:solidFill>
              </a:rPr>
              <a:t>Wakil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Rektor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Bidang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Akademik</a:t>
            </a:r>
            <a:r>
              <a:rPr lang="en-US" sz="1800" dirty="0" smtClean="0">
                <a:solidFill>
                  <a:srgbClr val="000000"/>
                </a:solidFill>
              </a:rPr>
              <a:t> (2013-2016)</a:t>
            </a:r>
          </a:p>
          <a:p>
            <a:pPr marL="514350" lvl="1"/>
            <a:r>
              <a:rPr lang="id-ID" sz="1800" dirty="0" smtClean="0">
                <a:solidFill>
                  <a:srgbClr val="000000"/>
                </a:solidFill>
              </a:rPr>
              <a:t>Dosen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Unika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Soegijapranata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(</a:t>
            </a:r>
            <a:r>
              <a:rPr lang="en-US" sz="1800" dirty="0" err="1" smtClean="0">
                <a:solidFill>
                  <a:srgbClr val="000000"/>
                </a:solidFill>
              </a:rPr>
              <a:t>sejak</a:t>
            </a:r>
            <a:r>
              <a:rPr lang="en-US" sz="1800" dirty="0" smtClean="0">
                <a:solidFill>
                  <a:srgbClr val="000000"/>
                </a:solidFill>
              </a:rPr>
              <a:t> 2002)</a:t>
            </a:r>
            <a:endParaRPr lang="en-US" sz="1800" dirty="0">
              <a:solidFill>
                <a:srgbClr val="000000"/>
              </a:solidFill>
            </a:endParaRPr>
          </a:p>
          <a:p>
            <a:pPr marL="514350" lvl="1"/>
            <a:r>
              <a:rPr lang="id-ID" sz="1800" dirty="0" smtClean="0">
                <a:solidFill>
                  <a:srgbClr val="000000"/>
                </a:solidFill>
              </a:rPr>
              <a:t>Penulis Buku-Buku </a:t>
            </a:r>
            <a:r>
              <a:rPr lang="en-US" sz="1800" dirty="0" err="1" smtClean="0">
                <a:solidFill>
                  <a:srgbClr val="000000"/>
                </a:solidFill>
              </a:rPr>
              <a:t>Teknologi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Informasi</a:t>
            </a:r>
            <a:r>
              <a:rPr lang="en-US" sz="1800" dirty="0" smtClean="0">
                <a:solidFill>
                  <a:srgbClr val="000000"/>
                </a:solidFill>
              </a:rPr>
              <a:t> (</a:t>
            </a:r>
            <a:r>
              <a:rPr lang="en-US" sz="1800" dirty="0" err="1" smtClean="0">
                <a:solidFill>
                  <a:srgbClr val="000000"/>
                </a:solidFill>
              </a:rPr>
              <a:t>sejak</a:t>
            </a:r>
            <a:r>
              <a:rPr lang="en-US" sz="1800" dirty="0" smtClean="0">
                <a:solidFill>
                  <a:srgbClr val="000000"/>
                </a:solidFill>
              </a:rPr>
              <a:t> 2001)</a:t>
            </a:r>
          </a:p>
          <a:p>
            <a:pPr marL="228600" indent="-228600">
              <a:buFont typeface="Wingdings" pitchFamily="2" charset="2"/>
              <a:buChar char="§"/>
            </a:pPr>
            <a:r>
              <a:rPr lang="en-US" sz="2400" b="1" dirty="0" err="1" smtClean="0">
                <a:solidFill>
                  <a:srgbClr val="000000"/>
                </a:solidFill>
              </a:rPr>
              <a:t>Penelitian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dan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Publikasi</a:t>
            </a:r>
            <a:endParaRPr lang="id-ID" sz="2400" b="1" dirty="0" smtClean="0">
              <a:solidFill>
                <a:srgbClr val="000000"/>
              </a:solidFill>
            </a:endParaRPr>
          </a:p>
          <a:p>
            <a:pPr marL="514350" lvl="1"/>
            <a:r>
              <a:rPr lang="en-US" sz="1800" dirty="0" smtClean="0">
                <a:solidFill>
                  <a:srgbClr val="000000"/>
                </a:solidFill>
              </a:rPr>
              <a:t>109 </a:t>
            </a:r>
            <a:r>
              <a:rPr lang="en-US" sz="1800" dirty="0" err="1" smtClean="0">
                <a:solidFill>
                  <a:srgbClr val="000000"/>
                </a:solidFill>
              </a:rPr>
              <a:t>Buku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Teknologi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Informasi</a:t>
            </a:r>
            <a:r>
              <a:rPr lang="en-US" sz="1800" dirty="0" smtClean="0">
                <a:solidFill>
                  <a:srgbClr val="000000"/>
                </a:solidFill>
              </a:rPr>
              <a:t> (</a:t>
            </a:r>
            <a:r>
              <a:rPr lang="en-US" sz="1800" dirty="0" err="1" smtClean="0">
                <a:solidFill>
                  <a:srgbClr val="000000"/>
                </a:solidFill>
              </a:rPr>
              <a:t>sejak</a:t>
            </a:r>
            <a:r>
              <a:rPr lang="en-US" sz="1800" dirty="0" smtClean="0">
                <a:solidFill>
                  <a:srgbClr val="000000"/>
                </a:solidFill>
              </a:rPr>
              <a:t> 2002)</a:t>
            </a:r>
            <a:endParaRPr lang="id-ID" sz="1800" dirty="0" smtClean="0">
              <a:solidFill>
                <a:srgbClr val="000000"/>
              </a:solidFill>
            </a:endParaRPr>
          </a:p>
          <a:p>
            <a:pPr marL="514350" lvl="1"/>
            <a:r>
              <a:rPr lang="en-US" sz="1800" dirty="0" smtClean="0">
                <a:solidFill>
                  <a:srgbClr val="000000"/>
                </a:solidFill>
              </a:rPr>
              <a:t>118 </a:t>
            </a:r>
            <a:r>
              <a:rPr lang="en-US" sz="1800" dirty="0" err="1" smtClean="0">
                <a:solidFill>
                  <a:srgbClr val="000000"/>
                </a:solidFill>
              </a:rPr>
              <a:t>Artikel</a:t>
            </a:r>
            <a:r>
              <a:rPr lang="en-US" sz="1800" dirty="0" smtClean="0">
                <a:solidFill>
                  <a:srgbClr val="000000"/>
                </a:solidFill>
              </a:rPr>
              <a:t> Media Massa (</a:t>
            </a:r>
            <a:r>
              <a:rPr lang="en-US" sz="1800" dirty="0" err="1" smtClean="0">
                <a:solidFill>
                  <a:srgbClr val="000000"/>
                </a:solidFill>
              </a:rPr>
              <a:t>sejak</a:t>
            </a:r>
            <a:r>
              <a:rPr lang="en-US" sz="1800" dirty="0" smtClean="0">
                <a:solidFill>
                  <a:srgbClr val="000000"/>
                </a:solidFill>
              </a:rPr>
              <a:t> 2002)</a:t>
            </a:r>
          </a:p>
          <a:p>
            <a:pPr marL="514350" lvl="1"/>
            <a:r>
              <a:rPr lang="en-US" sz="1800" dirty="0" smtClean="0">
                <a:solidFill>
                  <a:srgbClr val="000000"/>
                </a:solidFill>
              </a:rPr>
              <a:t>25 </a:t>
            </a:r>
            <a:r>
              <a:rPr lang="en-US" sz="1800" dirty="0" err="1" smtClean="0">
                <a:solidFill>
                  <a:srgbClr val="000000"/>
                </a:solidFill>
              </a:rPr>
              <a:t>Artikel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Ilmiah</a:t>
            </a:r>
            <a:r>
              <a:rPr lang="en-US" sz="1800" dirty="0" smtClean="0">
                <a:solidFill>
                  <a:srgbClr val="000000"/>
                </a:solidFill>
              </a:rPr>
              <a:t> (</a:t>
            </a:r>
            <a:r>
              <a:rPr lang="en-US" sz="1800" dirty="0" err="1">
                <a:solidFill>
                  <a:srgbClr val="000000"/>
                </a:solidFill>
              </a:rPr>
              <a:t>sejak</a:t>
            </a:r>
            <a:r>
              <a:rPr lang="en-US" sz="1800" dirty="0">
                <a:solidFill>
                  <a:srgbClr val="000000"/>
                </a:solidFill>
              </a:rPr>
              <a:t> 2005</a:t>
            </a:r>
            <a:r>
              <a:rPr lang="en-US" sz="1800" dirty="0" smtClean="0">
                <a:solidFill>
                  <a:srgbClr val="000000"/>
                </a:solidFill>
              </a:rPr>
              <a:t>)</a:t>
            </a: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1860550" cy="2514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7750628" y="76200"/>
            <a:ext cx="1393371" cy="1219200"/>
            <a:chOff x="7239000" y="76200"/>
            <a:chExt cx="1905000" cy="1643091"/>
          </a:xfrm>
        </p:grpSpPr>
        <p:pic>
          <p:nvPicPr>
            <p:cNvPr id="7" name="Picture 4" descr="media-774068_640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91400" y="76200"/>
              <a:ext cx="1752600" cy="164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 descr="reading-girl-iclip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39000" y="304800"/>
              <a:ext cx="1474976" cy="1318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64646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3" y="457200"/>
            <a:ext cx="7916549" cy="3742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962400"/>
            <a:ext cx="7010400" cy="276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741" y="3962400"/>
            <a:ext cx="4528840" cy="276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" y="5943600"/>
            <a:ext cx="8610600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Adopsi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teknologi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informasi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merupakan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hal</a:t>
            </a:r>
            <a:r>
              <a:rPr lang="en-US" sz="2400" dirty="0" smtClean="0">
                <a:solidFill>
                  <a:schemeClr val="bg1"/>
                </a:solidFill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</a:rPr>
              <a:t>tidak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terhindarkan</a:t>
            </a:r>
            <a:r>
              <a:rPr lang="en-US" sz="2400" dirty="0" smtClean="0">
                <a:solidFill>
                  <a:schemeClr val="bg1"/>
                </a:solidFill>
              </a:rPr>
              <a:t> (Garrison &amp; </a:t>
            </a:r>
            <a:r>
              <a:rPr lang="en-US" sz="2400" dirty="0" err="1" smtClean="0">
                <a:solidFill>
                  <a:schemeClr val="bg1"/>
                </a:solidFill>
              </a:rPr>
              <a:t>Kanuka</a:t>
            </a:r>
            <a:r>
              <a:rPr lang="en-US" sz="2400" dirty="0" smtClean="0">
                <a:solidFill>
                  <a:schemeClr val="bg1"/>
                </a:solidFill>
              </a:rPr>
              <a:t>, 2004)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41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Self-Disruption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Mengganggu</a:t>
            </a:r>
            <a:r>
              <a:rPr lang="en-US" dirty="0" smtClean="0"/>
              <a:t> </a:t>
            </a:r>
            <a:r>
              <a:rPr lang="en-US" dirty="0" err="1" smtClean="0"/>
              <a:t>kenyamanan</a:t>
            </a:r>
            <a:endParaRPr lang="en-US" dirty="0" smtClean="0"/>
          </a:p>
          <a:p>
            <a:r>
              <a:rPr lang="en-US" dirty="0" err="1" smtClean="0"/>
              <a:t>Membuka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endParaRPr lang="en-US" dirty="0" smtClean="0"/>
          </a:p>
          <a:p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keunggulan</a:t>
            </a:r>
            <a:r>
              <a:rPr lang="en-US" dirty="0" smtClean="0"/>
              <a:t> lain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ditonjolkan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283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Penciptaan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Tambah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7750628" y="76200"/>
            <a:ext cx="1393371" cy="1219200"/>
            <a:chOff x="7239000" y="76200"/>
            <a:chExt cx="1905000" cy="1643091"/>
          </a:xfrm>
        </p:grpSpPr>
        <p:pic>
          <p:nvPicPr>
            <p:cNvPr id="6" name="Picture 4" descr="media-774068_640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91400" y="76200"/>
              <a:ext cx="1752600" cy="164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reading-girl-iclip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39000" y="304800"/>
              <a:ext cx="1474976" cy="1318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Tambah</a:t>
            </a:r>
            <a:r>
              <a:rPr lang="en-US" dirty="0" smtClean="0"/>
              <a:t> </a:t>
            </a:r>
            <a:r>
              <a:rPr lang="en-US" dirty="0" err="1" smtClean="0"/>
              <a:t>Pustakawan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Menguasai</a:t>
            </a:r>
            <a:r>
              <a:rPr lang="en-US" dirty="0" smtClean="0"/>
              <a:t> </a:t>
            </a:r>
            <a:r>
              <a:rPr lang="en-US" dirty="0" err="1" smtClean="0"/>
              <a:t>koleksi</a:t>
            </a:r>
            <a:r>
              <a:rPr lang="en-US" dirty="0" smtClean="0"/>
              <a:t> yang </a:t>
            </a:r>
            <a:r>
              <a:rPr lang="en-US" dirty="0" err="1" smtClean="0"/>
              <a:t>dimiliki</a:t>
            </a:r>
            <a:endParaRPr lang="en-US" dirty="0" smtClean="0"/>
          </a:p>
          <a:p>
            <a:r>
              <a:rPr lang="en-US" dirty="0" err="1" smtClean="0"/>
              <a:t>Menghubungkan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pemustaka</a:t>
            </a:r>
            <a:endParaRPr lang="en-US" dirty="0" smtClean="0"/>
          </a:p>
          <a:p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rujukan</a:t>
            </a:r>
            <a:r>
              <a:rPr lang="en-US" dirty="0" smtClean="0"/>
              <a:t> </a:t>
            </a:r>
            <a:r>
              <a:rPr lang="en-US" dirty="0" err="1" smtClean="0"/>
              <a:t>berkualitas</a:t>
            </a:r>
            <a:endParaRPr lang="en-US" dirty="0" smtClean="0"/>
          </a:p>
          <a:p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rujukan</a:t>
            </a:r>
            <a:r>
              <a:rPr lang="en-US" dirty="0" smtClean="0"/>
              <a:t> yang </a:t>
            </a:r>
            <a:r>
              <a:rPr lang="en-US" dirty="0" err="1" smtClean="0"/>
              <a:t>baik</a:t>
            </a:r>
            <a:endParaRPr lang="en-US" dirty="0" smtClean="0"/>
          </a:p>
          <a:p>
            <a:r>
              <a:rPr lang="en-US" dirty="0" err="1" smtClean="0"/>
              <a:t>Antisipasi</a:t>
            </a:r>
            <a:r>
              <a:rPr lang="en-US" dirty="0" smtClean="0"/>
              <a:t> </a:t>
            </a:r>
            <a:r>
              <a:rPr lang="en-US" dirty="0" err="1" smtClean="0"/>
              <a:t>plagiasi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7750628" y="76200"/>
            <a:ext cx="1393371" cy="1219200"/>
            <a:chOff x="7239000" y="76200"/>
            <a:chExt cx="1905000" cy="1643091"/>
          </a:xfrm>
        </p:grpSpPr>
        <p:pic>
          <p:nvPicPr>
            <p:cNvPr id="5" name="Picture 4" descr="media-774068_640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91400" y="76200"/>
              <a:ext cx="1752600" cy="164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reading-girl-iclip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39000" y="304800"/>
              <a:ext cx="1474976" cy="1318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Mendorong</a:t>
            </a:r>
            <a:r>
              <a:rPr lang="en-US" dirty="0" smtClean="0"/>
              <a:t> </a:t>
            </a:r>
            <a:r>
              <a:rPr lang="en-US" dirty="0" err="1" smtClean="0"/>
              <a:t>Konten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Memfasilitasi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konten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endParaRPr lang="en-US" dirty="0" smtClean="0"/>
          </a:p>
          <a:p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endParaRPr lang="en-US" dirty="0" smtClean="0"/>
          </a:p>
          <a:p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kekayaan</a:t>
            </a:r>
            <a:r>
              <a:rPr lang="en-US" dirty="0" smtClean="0"/>
              <a:t> </a:t>
            </a:r>
            <a:r>
              <a:rPr lang="en-US" dirty="0" err="1" smtClean="0"/>
              <a:t>perpustakaan</a:t>
            </a:r>
            <a:endParaRPr lang="en-US" dirty="0" smtClean="0"/>
          </a:p>
          <a:p>
            <a:r>
              <a:rPr lang="en-US" dirty="0" err="1" smtClean="0"/>
              <a:t>Dikembangkan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endParaRPr lang="en-US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7750628" y="76200"/>
            <a:ext cx="1393371" cy="1219200"/>
            <a:chOff x="7239000" y="76200"/>
            <a:chExt cx="1905000" cy="1643091"/>
          </a:xfrm>
        </p:grpSpPr>
        <p:pic>
          <p:nvPicPr>
            <p:cNvPr id="5" name="Picture 4" descr="media-774068_640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91400" y="76200"/>
              <a:ext cx="1752600" cy="164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reading-girl-iclip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39000" y="304800"/>
              <a:ext cx="1474976" cy="1318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Fasilitasi</a:t>
            </a:r>
            <a:r>
              <a:rPr lang="en-US" dirty="0" smtClean="0"/>
              <a:t> </a:t>
            </a:r>
            <a:r>
              <a:rPr lang="en-US" dirty="0" err="1" smtClean="0"/>
              <a:t>Konten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7" y="1676400"/>
            <a:ext cx="880533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525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Pengalaman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Kaya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 Reality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dokumentasi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nyata</a:t>
            </a:r>
            <a:endParaRPr lang="en-US" dirty="0" smtClean="0"/>
          </a:p>
          <a:p>
            <a:r>
              <a:rPr lang="en-US" dirty="0" err="1" smtClean="0"/>
              <a:t>Perangkat</a:t>
            </a:r>
            <a:r>
              <a:rPr lang="en-US" dirty="0" smtClean="0"/>
              <a:t> Virtual Reality yang </a:t>
            </a:r>
            <a:r>
              <a:rPr lang="en-US" dirty="0" err="1" smtClean="0"/>
              <a:t>makin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murah</a:t>
            </a:r>
            <a:endParaRPr lang="en-US" dirty="0" smtClean="0"/>
          </a:p>
          <a:p>
            <a:r>
              <a:rPr lang="en-US" dirty="0" err="1" smtClean="0"/>
              <a:t>Pembuatan</a:t>
            </a:r>
            <a:r>
              <a:rPr lang="en-US" dirty="0" smtClean="0"/>
              <a:t> yang </a:t>
            </a:r>
            <a:r>
              <a:rPr lang="en-US" dirty="0" err="1" smtClean="0"/>
              <a:t>makin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endParaRPr lang="en-US" dirty="0" smtClean="0"/>
          </a:p>
          <a:p>
            <a:r>
              <a:rPr lang="en-US" dirty="0" smtClean="0"/>
              <a:t>Makin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konten</a:t>
            </a:r>
            <a:r>
              <a:rPr lang="en-US" dirty="0" smtClean="0"/>
              <a:t> gratis </a:t>
            </a:r>
            <a:r>
              <a:rPr lang="en-US" dirty="0" err="1" smtClean="0"/>
              <a:t>di</a:t>
            </a:r>
            <a:r>
              <a:rPr lang="en-US" dirty="0" smtClean="0"/>
              <a:t> internet</a:t>
            </a:r>
            <a:endParaRPr lang="en-US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7750628" y="76200"/>
            <a:ext cx="1393371" cy="1219200"/>
            <a:chOff x="7239000" y="76200"/>
            <a:chExt cx="1905000" cy="1643091"/>
          </a:xfrm>
        </p:grpSpPr>
        <p:pic>
          <p:nvPicPr>
            <p:cNvPr id="5" name="Picture 4" descr="media-774068_640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91400" y="76200"/>
              <a:ext cx="1752600" cy="164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reading-girl-iclip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39000" y="304800"/>
              <a:ext cx="1474976" cy="1318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Keras</a:t>
            </a:r>
            <a:r>
              <a:rPr lang="en-US" dirty="0" smtClean="0"/>
              <a:t> Makin </a:t>
            </a:r>
            <a:r>
              <a:rPr lang="en-US" dirty="0" err="1" smtClean="0"/>
              <a:t>Murah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0228"/>
            <a:ext cx="8229600" cy="438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7750628" y="76200"/>
            <a:ext cx="1393371" cy="1219200"/>
            <a:chOff x="7239000" y="76200"/>
            <a:chExt cx="1905000" cy="1643091"/>
          </a:xfrm>
        </p:grpSpPr>
        <p:pic>
          <p:nvPicPr>
            <p:cNvPr id="6" name="Picture 4" descr="media-774068_640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91400" y="76200"/>
              <a:ext cx="1752600" cy="164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reading-girl-iclip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39000" y="304800"/>
              <a:ext cx="1474976" cy="1318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Pembuatan</a:t>
            </a:r>
            <a:r>
              <a:rPr lang="en-US" dirty="0" smtClean="0"/>
              <a:t> Makin </a:t>
            </a:r>
            <a:r>
              <a:rPr lang="en-US" dirty="0" err="1" smtClean="0"/>
              <a:t>Mudah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0228"/>
            <a:ext cx="8229600" cy="438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7750628" y="76200"/>
            <a:ext cx="1393371" cy="1219200"/>
            <a:chOff x="7239000" y="76200"/>
            <a:chExt cx="1905000" cy="1643091"/>
          </a:xfrm>
        </p:grpSpPr>
        <p:pic>
          <p:nvPicPr>
            <p:cNvPr id="6" name="Picture 4" descr="media-774068_640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91400" y="76200"/>
              <a:ext cx="1752600" cy="164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reading-girl-iclip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39000" y="304800"/>
              <a:ext cx="1474976" cy="1318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Konten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Internet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0228"/>
            <a:ext cx="8229600" cy="438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7750628" y="76200"/>
            <a:ext cx="1393371" cy="1219200"/>
            <a:chOff x="7239000" y="76200"/>
            <a:chExt cx="1905000" cy="1643091"/>
          </a:xfrm>
        </p:grpSpPr>
        <p:pic>
          <p:nvPicPr>
            <p:cNvPr id="6" name="Picture 4" descr="media-774068_640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91400" y="76200"/>
              <a:ext cx="1752600" cy="164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reading-girl-iclip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39000" y="304800"/>
              <a:ext cx="1474976" cy="1318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Digital Natives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>
                <a:sym typeface="Wingdings" pitchFamily="2" charset="2"/>
              </a:rPr>
              <a:t>Digital immigrants  Digital natives</a:t>
            </a:r>
            <a:endParaRPr lang="en-US" sz="2800" smtClean="0"/>
          </a:p>
          <a:p>
            <a:r>
              <a:rPr lang="en-US" sz="2800" smtClean="0"/>
              <a:t>Collection based service </a:t>
            </a:r>
            <a:r>
              <a:rPr lang="en-US" sz="2800" smtClean="0">
                <a:sym typeface="Wingdings" pitchFamily="2" charset="2"/>
              </a:rPr>
              <a:t> User based service</a:t>
            </a:r>
          </a:p>
          <a:p>
            <a:r>
              <a:rPr lang="en-US" sz="2800" smtClean="0">
                <a:sym typeface="Wingdings" pitchFamily="2" charset="2"/>
              </a:rPr>
              <a:t>Perubahan kebutuhan, perubahan layanan</a:t>
            </a:r>
          </a:p>
          <a:p>
            <a:endParaRPr lang="en-US" sz="2800" smtClean="0">
              <a:sym typeface="Wingdings" pitchFamily="2" charset="2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57950"/>
            <a:ext cx="762000" cy="476250"/>
          </a:xfrm>
          <a:noFill/>
        </p:spPr>
        <p:txBody>
          <a:bodyPr/>
          <a:lstStyle/>
          <a:p>
            <a:pPr algn="l"/>
            <a:fld id="{A6D57472-C466-4CEC-8286-1905C353643E}" type="slidenum">
              <a:rPr lang="en-US" smtClean="0"/>
              <a:pPr algn="l"/>
              <a:t>3</a:t>
            </a:fld>
            <a:endParaRPr lang="en-US" smtClean="0"/>
          </a:p>
        </p:txBody>
      </p:sp>
      <p:pic>
        <p:nvPicPr>
          <p:cNvPr id="6150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222625"/>
            <a:ext cx="61214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7750628" y="76200"/>
            <a:ext cx="1393371" cy="1219200"/>
            <a:chOff x="7239000" y="76200"/>
            <a:chExt cx="1905000" cy="1643091"/>
          </a:xfrm>
        </p:grpSpPr>
        <p:pic>
          <p:nvPicPr>
            <p:cNvPr id="10" name="Picture 9" descr="media-774068_640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91400" y="76200"/>
              <a:ext cx="1752600" cy="164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 descr="reading-girl-iclip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39000" y="304800"/>
              <a:ext cx="1474976" cy="1318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52" y="5562600"/>
            <a:ext cx="8853948" cy="120032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i-FI" sz="2400" dirty="0" smtClean="0">
                <a:solidFill>
                  <a:schemeClr val="bg1"/>
                </a:solidFill>
              </a:rPr>
              <a:t>Perpustakaan tetap </a:t>
            </a:r>
            <a:r>
              <a:rPr lang="fi-FI" sz="2400" dirty="0">
                <a:solidFill>
                  <a:schemeClr val="bg1"/>
                </a:solidFill>
              </a:rPr>
              <a:t>mempertahankan bisnis </a:t>
            </a:r>
            <a:r>
              <a:rPr lang="fi-FI" sz="2400" dirty="0" smtClean="0">
                <a:solidFill>
                  <a:schemeClr val="bg1"/>
                </a:solidFill>
              </a:rPr>
              <a:t>intinya dalam </a:t>
            </a:r>
            <a:r>
              <a:rPr lang="fi-FI" sz="2400" dirty="0">
                <a:solidFill>
                  <a:schemeClr val="bg1"/>
                </a:solidFill>
              </a:rPr>
              <a:t>menjadi fasilitator bagi </a:t>
            </a:r>
            <a:r>
              <a:rPr lang="fi-FI" sz="2400" dirty="0" smtClean="0">
                <a:solidFill>
                  <a:schemeClr val="bg1"/>
                </a:solidFill>
              </a:rPr>
              <a:t>pemustaka dalam mencari rujukan pengetahuan dengan cara-cara yang inovatif</a:t>
            </a:r>
            <a:endParaRPr lang="en-US" sz="2400" i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" r="4030"/>
          <a:stretch/>
        </p:blipFill>
        <p:spPr>
          <a:xfrm>
            <a:off x="0" y="533400"/>
            <a:ext cx="9144000" cy="490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2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52" y="5581471"/>
            <a:ext cx="8853948" cy="120032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i-FI" sz="2400" dirty="0">
                <a:solidFill>
                  <a:schemeClr val="bg1"/>
                </a:solidFill>
              </a:rPr>
              <a:t>Inovasi dalam </a:t>
            </a:r>
            <a:r>
              <a:rPr lang="fi-FI" sz="2400" dirty="0" smtClean="0">
                <a:solidFill>
                  <a:schemeClr val="bg1"/>
                </a:solidFill>
              </a:rPr>
              <a:t>perpustakaan </a:t>
            </a:r>
            <a:r>
              <a:rPr lang="fi-FI" sz="2400" dirty="0">
                <a:solidFill>
                  <a:schemeClr val="bg1"/>
                </a:solidFill>
              </a:rPr>
              <a:t>bisa dilakukan dari sisi layanan yang lebih baik, lebih mudah, lebih nyaman, dan lebih bernilai tambah </a:t>
            </a:r>
            <a:r>
              <a:rPr lang="fi-FI" sz="2400" dirty="0" smtClean="0">
                <a:solidFill>
                  <a:schemeClr val="bg1"/>
                </a:solidFill>
              </a:rPr>
              <a:t>bagi pemustaka</a:t>
            </a:r>
            <a:endParaRPr lang="en-US" sz="2400" i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401"/>
            <a:ext cx="9144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2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52" y="5562600"/>
            <a:ext cx="8853948" cy="120032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i-FI" sz="2400" dirty="0">
                <a:solidFill>
                  <a:schemeClr val="bg1"/>
                </a:solidFill>
              </a:rPr>
              <a:t>Transformasi </a:t>
            </a:r>
            <a:r>
              <a:rPr lang="fi-FI" sz="2400" dirty="0" smtClean="0">
                <a:solidFill>
                  <a:schemeClr val="bg1"/>
                </a:solidFill>
              </a:rPr>
              <a:t>perpustakaan </a:t>
            </a:r>
            <a:r>
              <a:rPr lang="fi-FI" sz="2400" dirty="0">
                <a:solidFill>
                  <a:schemeClr val="bg1"/>
                </a:solidFill>
              </a:rPr>
              <a:t>yang lebih baik, lebih </a:t>
            </a:r>
            <a:r>
              <a:rPr lang="fi-FI" sz="2400" dirty="0" smtClean="0">
                <a:solidFill>
                  <a:schemeClr val="bg1"/>
                </a:solidFill>
              </a:rPr>
              <a:t>mudah, lebih nyaman, dan lebih bernilai tambah </a:t>
            </a:r>
            <a:r>
              <a:rPr lang="fi-FI" sz="2400" dirty="0">
                <a:solidFill>
                  <a:schemeClr val="bg1"/>
                </a:solidFill>
              </a:rPr>
              <a:t>merupakan usaha terus-menerus yang tidak boleh berhenti</a:t>
            </a:r>
            <a:endParaRPr lang="en-US" sz="2400" i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2" y="152400"/>
            <a:ext cx="8853948" cy="53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5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Library 4.0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052234"/>
              </p:ext>
            </p:extLst>
          </p:nvPr>
        </p:nvGraphicFramePr>
        <p:xfrm>
          <a:off x="457200" y="1600200"/>
          <a:ext cx="8229600" cy="4613273"/>
        </p:xfrm>
        <a:graphic>
          <a:graphicData uri="http://schemas.openxmlformats.org/drawingml/2006/table">
            <a:tbl>
              <a:tblPr/>
              <a:tblGrid>
                <a:gridCol w="1723870"/>
                <a:gridCol w="2233534"/>
                <a:gridCol w="2143593"/>
                <a:gridCol w="2128603"/>
              </a:tblGrid>
              <a:tr h="533555">
                <a:tc>
                  <a:txBody>
                    <a:bodyPr/>
                    <a:lstStyle/>
                    <a:p>
                      <a:pPr algn="ctr" fontAlgn="t"/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Library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2.0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t"/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User-oriented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Library 3.0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t"/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Values-driven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Library 4.0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t"/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Richer user experience</a:t>
                      </a: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33555">
                <a:tc>
                  <a:txBody>
                    <a:bodyPr/>
                    <a:lstStyle/>
                    <a:p>
                      <a:pPr marL="63500" indent="0" algn="l" fontAlgn="t"/>
                      <a:r>
                        <a:rPr lang="en-US" sz="1600" dirty="0" err="1" smtClean="0">
                          <a:effectLst/>
                        </a:rPr>
                        <a:t>Tujuan</a:t>
                      </a:r>
                      <a:endParaRPr lang="en-US" sz="1600" dirty="0"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err="1" smtClean="0">
                          <a:effectLst/>
                        </a:rPr>
                        <a:t>Kepuasan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dan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</a:p>
                    <a:p>
                      <a:pPr algn="ctr" fontAlgn="t"/>
                      <a:r>
                        <a:rPr lang="en-US" sz="1600" dirty="0" err="1" smtClean="0">
                          <a:effectLst/>
                        </a:rPr>
                        <a:t>keterlibatan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pemustaka</a:t>
                      </a:r>
                      <a:endParaRPr lang="en-US" sz="1600" dirty="0"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err="1" smtClean="0">
                          <a:effectLst/>
                        </a:rPr>
                        <a:t>Dunia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pengetahuan</a:t>
                      </a:r>
                      <a:r>
                        <a:rPr lang="en-US" sz="1600" dirty="0" smtClean="0">
                          <a:effectLst/>
                        </a:rPr>
                        <a:t> yang </a:t>
                      </a:r>
                      <a:r>
                        <a:rPr lang="en-US" sz="1600" dirty="0" err="1" smtClean="0">
                          <a:effectLst/>
                        </a:rPr>
                        <a:t>lebih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baik</a:t>
                      </a:r>
                      <a:endParaRPr lang="en-US" sz="1600" dirty="0"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err="1" smtClean="0">
                          <a:effectLst/>
                        </a:rPr>
                        <a:t>Wawasan</a:t>
                      </a:r>
                      <a:r>
                        <a:rPr lang="en-US" sz="1600" dirty="0" smtClean="0">
                          <a:effectLst/>
                        </a:rPr>
                        <a:t> yang </a:t>
                      </a:r>
                    </a:p>
                    <a:p>
                      <a:pPr algn="ctr" fontAlgn="t"/>
                      <a:r>
                        <a:rPr lang="en-US" sz="1600" dirty="0" err="1" smtClean="0">
                          <a:effectLst/>
                        </a:rPr>
                        <a:t>lebih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luas</a:t>
                      </a:r>
                      <a:endParaRPr lang="en-US" sz="1600" dirty="0" smtClean="0"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33555">
                <a:tc>
                  <a:txBody>
                    <a:bodyPr/>
                    <a:lstStyle/>
                    <a:p>
                      <a:pPr marL="6350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effectLst/>
                        </a:rPr>
                        <a:t>Kunci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Aktivitas</a:t>
                      </a:r>
                      <a:endParaRPr lang="en-US" sz="1600" dirty="0" smtClean="0">
                        <a:effectLst/>
                      </a:endParaRPr>
                    </a:p>
                    <a:p>
                      <a:pPr algn="l" fontAlgn="t"/>
                      <a:endParaRPr lang="en-US" sz="1600" dirty="0"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err="1" smtClean="0">
                          <a:effectLst/>
                        </a:rPr>
                        <a:t>Diferensiasi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Jenis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Pustaka</a:t>
                      </a:r>
                      <a:endParaRPr lang="en-US" sz="1600" dirty="0"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err="1" smtClean="0">
                          <a:effectLst/>
                        </a:rPr>
                        <a:t>Nilai-nilai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kebaikan</a:t>
                      </a:r>
                      <a:endParaRPr lang="en-US" sz="1600" dirty="0"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effectLst/>
                        </a:rPr>
                        <a:t>Memperkaya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wawasan</a:t>
                      </a:r>
                      <a:endParaRPr lang="en-US" sz="1600" dirty="0" smtClean="0"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33555">
                <a:tc>
                  <a:txBody>
                    <a:bodyPr/>
                    <a:lstStyle/>
                    <a:p>
                      <a:pPr marL="63500" indent="0" algn="l" fontAlgn="t"/>
                      <a:r>
                        <a:rPr lang="en-US" sz="1600" dirty="0" err="1" smtClean="0">
                          <a:effectLst/>
                        </a:rPr>
                        <a:t>Fokus</a:t>
                      </a:r>
                      <a:endParaRPr lang="en-US" sz="1600" dirty="0"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err="1" smtClean="0">
                          <a:effectLst/>
                        </a:rPr>
                        <a:t>Layanan</a:t>
                      </a:r>
                      <a:endParaRPr lang="en-US" sz="1600" dirty="0"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err="1" smtClean="0">
                          <a:effectLst/>
                        </a:rPr>
                        <a:t>Pendidikan</a:t>
                      </a:r>
                      <a:endParaRPr lang="en-US" sz="1600" dirty="0"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err="1" smtClean="0">
                          <a:effectLst/>
                        </a:rPr>
                        <a:t>Konten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Lokal</a:t>
                      </a:r>
                      <a:endParaRPr lang="en-US" sz="1600" dirty="0"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33555">
                <a:tc>
                  <a:txBody>
                    <a:bodyPr/>
                    <a:lstStyle/>
                    <a:p>
                      <a:pPr marL="63500" indent="0" algn="l" fontAlgn="t"/>
                      <a:r>
                        <a:rPr lang="en-US" sz="1600" dirty="0" err="1" smtClean="0">
                          <a:effectLst/>
                        </a:rPr>
                        <a:t>Pendorong</a:t>
                      </a:r>
                      <a:endParaRPr lang="en-US" sz="1600" dirty="0"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err="1" smtClean="0">
                          <a:effectLst/>
                        </a:rPr>
                        <a:t>Teknologi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</a:rPr>
                        <a:t>Informasi</a:t>
                      </a:r>
                      <a:endParaRPr lang="en-US" sz="1600" dirty="0"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err="1" smtClean="0">
                          <a:effectLst/>
                        </a:rPr>
                        <a:t>Kolaborasi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Teknologi</a:t>
                      </a:r>
                      <a:endParaRPr lang="en-US" sz="1600" dirty="0"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Disruptive</a:t>
                      </a:r>
                      <a:r>
                        <a:rPr lang="en-US" sz="1600" baseline="0" dirty="0" smtClean="0">
                          <a:effectLst/>
                        </a:rPr>
                        <a:t> Innovation</a:t>
                      </a:r>
                      <a:endParaRPr lang="en-US" sz="1600" dirty="0" smtClean="0"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49475">
                <a:tc>
                  <a:txBody>
                    <a:bodyPr/>
                    <a:lstStyle/>
                    <a:p>
                      <a:pPr marL="63500" indent="0" algn="l" fontAlgn="t"/>
                      <a:r>
                        <a:rPr lang="en-US" sz="1600" dirty="0" smtClean="0">
                          <a:effectLst/>
                        </a:rPr>
                        <a:t>Cara </a:t>
                      </a:r>
                      <a:r>
                        <a:rPr lang="en-US" sz="1600" dirty="0" err="1" smtClean="0">
                          <a:effectLst/>
                        </a:rPr>
                        <a:t>perpustakaan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</a:rPr>
                        <a:t>memandang</a:t>
                      </a:r>
                      <a:endParaRPr lang="en-US" sz="1600" dirty="0"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err="1" smtClean="0">
                          <a:effectLst/>
                        </a:rPr>
                        <a:t>Pemustaka</a:t>
                      </a:r>
                      <a:r>
                        <a:rPr lang="en-US" sz="1600" dirty="0" smtClean="0">
                          <a:effectLst/>
                        </a:rPr>
                        <a:t> yang </a:t>
                      </a:r>
                      <a:r>
                        <a:rPr lang="en-US" sz="1600" dirty="0" err="1" smtClean="0">
                          <a:effectLst/>
                        </a:rPr>
                        <a:t>harus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</a:rPr>
                        <a:t>dipuaskan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</a:rPr>
                        <a:t>kebutuhannya</a:t>
                      </a:r>
                      <a:endParaRPr lang="en-US" sz="1600" dirty="0"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err="1" smtClean="0">
                          <a:effectLst/>
                        </a:rPr>
                        <a:t>Pemustaka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menjadi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lebih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baik</a:t>
                      </a:r>
                      <a:endParaRPr lang="en-US" sz="1600" dirty="0"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err="1" smtClean="0">
                          <a:effectLst/>
                        </a:rPr>
                        <a:t>Pemustaka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menjadi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</a:p>
                    <a:p>
                      <a:pPr algn="ctr" fontAlgn="t"/>
                      <a:r>
                        <a:rPr lang="en-US" sz="1600" dirty="0" err="1" smtClean="0">
                          <a:effectLst/>
                        </a:rPr>
                        <a:t>lebih</a:t>
                      </a:r>
                      <a:r>
                        <a:rPr lang="en-US" sz="1600" dirty="0" smtClean="0">
                          <a:effectLst/>
                        </a:rPr>
                        <a:t> kaya </a:t>
                      </a:r>
                      <a:r>
                        <a:rPr lang="en-US" sz="1600" dirty="0" err="1" smtClean="0">
                          <a:effectLst/>
                        </a:rPr>
                        <a:t>wawasan</a:t>
                      </a:r>
                      <a:endParaRPr lang="en-US" sz="1600" dirty="0"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33555">
                <a:tc>
                  <a:txBody>
                    <a:bodyPr/>
                    <a:lstStyle/>
                    <a:p>
                      <a:pPr marL="63500" indent="0" algn="l" fontAlgn="t"/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Panduan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smtClean="0">
                          <a:effectLst/>
                        </a:rPr>
                        <a:t>OPAC</a:t>
                      </a:r>
                      <a:endParaRPr lang="en-US" sz="1600" dirty="0"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600" dirty="0" smtClean="0">
                          <a:effectLst/>
                        </a:rPr>
                        <a:t>Knowledge Management Tools</a:t>
                      </a:r>
                      <a:endParaRPr lang="fi-FI" sz="1600" dirty="0"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err="1" smtClean="0">
                          <a:effectLst/>
                        </a:rPr>
                        <a:t>Kecerdasan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buatan</a:t>
                      </a:r>
                      <a:endParaRPr lang="en-US" sz="1600" dirty="0"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62468">
                <a:tc>
                  <a:txBody>
                    <a:bodyPr/>
                    <a:lstStyle/>
                    <a:p>
                      <a:pPr marL="63500" indent="0" algn="l" fontAlgn="t"/>
                      <a:r>
                        <a:rPr lang="en-US" sz="1600" dirty="0" err="1">
                          <a:effectLst/>
                        </a:rPr>
                        <a:t>Interaksi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Dengan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Pustakawan</a:t>
                      </a:r>
                      <a:endParaRPr lang="en-US" sz="1600" dirty="0"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err="1">
                          <a:effectLst/>
                        </a:rPr>
                        <a:t>Hubungan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intimasi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bersifat</a:t>
                      </a:r>
                      <a:r>
                        <a:rPr lang="en-US" sz="1600" i="1" dirty="0">
                          <a:effectLst/>
                        </a:rPr>
                        <a:t> one-to-one</a:t>
                      </a:r>
                      <a:endParaRPr lang="en-US" sz="1600" dirty="0"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err="1">
                          <a:effectLst/>
                        </a:rPr>
                        <a:t>Kolaborasi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keduanya</a:t>
                      </a:r>
                      <a:endParaRPr lang="en-US" sz="1600" dirty="0" smtClean="0">
                        <a:effectLst/>
                      </a:endParaRPr>
                    </a:p>
                    <a:p>
                      <a:pPr algn="ctr" fontAlgn="t"/>
                      <a:r>
                        <a:rPr lang="en-US" sz="1600" dirty="0" smtClean="0">
                          <a:effectLst/>
                        </a:rPr>
                        <a:t>(</a:t>
                      </a:r>
                      <a:r>
                        <a:rPr lang="en-US" sz="1600" dirty="0">
                          <a:effectLst/>
                        </a:rPr>
                        <a:t>many-to-many)</a:t>
                      </a: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smtClean="0">
                          <a:effectLst/>
                        </a:rPr>
                        <a:t>360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baseline="0" dirty="0" smtClean="0">
                          <a:effectLst/>
                          <a:sym typeface="Symbol"/>
                        </a:rPr>
                        <a:t></a:t>
                      </a:r>
                      <a:endParaRPr lang="en-US" sz="1600" dirty="0"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29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57950"/>
            <a:ext cx="762000" cy="476250"/>
          </a:xfrm>
          <a:noFill/>
        </p:spPr>
        <p:txBody>
          <a:bodyPr/>
          <a:lstStyle/>
          <a:p>
            <a:pPr algn="l"/>
            <a:fld id="{66E2D2B9-6595-45C7-8B75-7F40B24D65DA}" type="slidenum">
              <a:rPr lang="en-US" smtClean="0"/>
              <a:pPr algn="l"/>
              <a:t>34</a:t>
            </a:fld>
            <a:endParaRPr lang="en-US" smtClean="0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7750628" y="76200"/>
            <a:ext cx="1393371" cy="1219200"/>
            <a:chOff x="7239000" y="76200"/>
            <a:chExt cx="1905000" cy="1643091"/>
          </a:xfrm>
        </p:grpSpPr>
        <p:pic>
          <p:nvPicPr>
            <p:cNvPr id="6" name="Picture 5" descr="media-774068_640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91400" y="76200"/>
              <a:ext cx="1752600" cy="164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reading-girl-iclip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39000" y="304800"/>
              <a:ext cx="1474976" cy="1318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80394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Perpustakaan</a:t>
            </a:r>
            <a:r>
              <a:rPr lang="en-US" dirty="0" smtClean="0"/>
              <a:t> yang </a:t>
            </a:r>
            <a:r>
              <a:rPr lang="en-US" dirty="0" err="1" smtClean="0"/>
              <a:t>Inovatif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Perpustakaan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endParaRPr lang="en-US" dirty="0" smtClean="0"/>
          </a:p>
          <a:p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pengalaman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 smtClean="0"/>
          </a:p>
          <a:p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tambah</a:t>
            </a:r>
            <a:endParaRPr lang="en-US" dirty="0" smtClean="0"/>
          </a:p>
          <a:p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paru-paru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endParaRPr lang="en-US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7750628" y="76200"/>
            <a:ext cx="1393371" cy="1219200"/>
            <a:chOff x="7239000" y="76200"/>
            <a:chExt cx="1905000" cy="1643091"/>
          </a:xfrm>
        </p:grpSpPr>
        <p:pic>
          <p:nvPicPr>
            <p:cNvPr id="5" name="Picture 4" descr="media-774068_640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91400" y="76200"/>
              <a:ext cx="1752600" cy="164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reading-girl-iclip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39000" y="304800"/>
              <a:ext cx="1474976" cy="1318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ridwan@unika.ac.id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Library 2.0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Istilah Web 2.0 tahun 2015 mendorong lahirnya konsep Library 2.0, Classroom 2.0, Marketing 2.0, Enterprise 2.0, Travel 2.0, dan 2.0 lainnya</a:t>
            </a:r>
          </a:p>
          <a:p>
            <a:r>
              <a:rPr lang="en-US" sz="2800" smtClean="0"/>
              <a:t>Mengajak keterlibatan pengguna dalam layanan web, konten yang lebih dinamis, tampilan yang lebih interaktif, dan software menjadi layanan berbasis web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57950"/>
            <a:ext cx="762000" cy="476250"/>
          </a:xfrm>
          <a:noFill/>
        </p:spPr>
        <p:txBody>
          <a:bodyPr/>
          <a:lstStyle/>
          <a:p>
            <a:pPr algn="l"/>
            <a:fld id="{6A60C081-A90F-45D4-8B2D-BA26216A3E9C}" type="slidenum">
              <a:rPr lang="en-US" smtClean="0"/>
              <a:pPr algn="l"/>
              <a:t>4</a:t>
            </a:fld>
            <a:endParaRPr lang="en-US" smtClean="0"/>
          </a:p>
        </p:txBody>
      </p:sp>
      <p:pic>
        <p:nvPicPr>
          <p:cNvPr id="7174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038600"/>
            <a:ext cx="4651375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7750628" y="76200"/>
            <a:ext cx="1393371" cy="1219200"/>
            <a:chOff x="7239000" y="76200"/>
            <a:chExt cx="1905000" cy="1643091"/>
          </a:xfrm>
        </p:grpSpPr>
        <p:pic>
          <p:nvPicPr>
            <p:cNvPr id="10" name="Picture 9" descr="media-774068_640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91400" y="76200"/>
              <a:ext cx="1752600" cy="164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 descr="reading-girl-iclip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39000" y="304800"/>
              <a:ext cx="1474976" cy="1318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Library 2.0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err="1" smtClean="0"/>
              <a:t>Pemustaka</a:t>
            </a:r>
            <a:r>
              <a:rPr lang="en-US" sz="2600" dirty="0" smtClean="0"/>
              <a:t> </a:t>
            </a:r>
            <a:r>
              <a:rPr lang="en-US" sz="2600" dirty="0" err="1" smtClean="0"/>
              <a:t>lebih</a:t>
            </a:r>
            <a:r>
              <a:rPr lang="en-US" sz="2600" dirty="0" smtClean="0"/>
              <a:t> </a:t>
            </a:r>
            <a:r>
              <a:rPr lang="en-US" sz="2600" dirty="0" err="1" smtClean="0"/>
              <a:t>aktif</a:t>
            </a:r>
            <a:r>
              <a:rPr lang="en-US" sz="2600" dirty="0" smtClean="0"/>
              <a:t>,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hanya</a:t>
            </a:r>
            <a:r>
              <a:rPr lang="en-US" sz="2600" dirty="0" smtClean="0"/>
              <a:t> </a:t>
            </a:r>
            <a:r>
              <a:rPr lang="en-US" sz="2600" dirty="0" err="1" smtClean="0"/>
              <a:t>bergantung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pustakawan</a:t>
            </a:r>
            <a:r>
              <a:rPr lang="en-US" sz="2600" dirty="0" smtClean="0"/>
              <a:t> </a:t>
            </a:r>
            <a:r>
              <a:rPr lang="en-US" sz="2600" dirty="0" err="1" smtClean="0"/>
              <a:t>tetapi</a:t>
            </a:r>
            <a:r>
              <a:rPr lang="en-US" sz="2600" dirty="0" smtClean="0"/>
              <a:t> </a:t>
            </a:r>
            <a:r>
              <a:rPr lang="en-US" sz="2600" dirty="0" err="1" smtClean="0"/>
              <a:t>proaktif</a:t>
            </a:r>
            <a:r>
              <a:rPr lang="en-US" sz="2600" dirty="0" smtClean="0"/>
              <a:t> </a:t>
            </a:r>
            <a:r>
              <a:rPr lang="en-US" sz="2600" dirty="0" err="1" smtClean="0"/>
              <a:t>melakukan</a:t>
            </a:r>
            <a:r>
              <a:rPr lang="en-US" sz="2600" dirty="0" smtClean="0"/>
              <a:t> </a:t>
            </a:r>
            <a:r>
              <a:rPr lang="en-US" sz="2600" dirty="0" err="1" smtClean="0"/>
              <a:t>penelusuran</a:t>
            </a:r>
            <a:r>
              <a:rPr lang="en-US" sz="2600" dirty="0" smtClean="0"/>
              <a:t> </a:t>
            </a:r>
            <a:r>
              <a:rPr lang="en-US" sz="2600" dirty="0" err="1" smtClean="0"/>
              <a:t>melalui</a:t>
            </a:r>
            <a:r>
              <a:rPr lang="en-US" sz="2600" dirty="0" smtClean="0"/>
              <a:t> </a:t>
            </a:r>
            <a:r>
              <a:rPr lang="en-US" sz="2600" dirty="0" err="1" smtClean="0"/>
              <a:t>alat</a:t>
            </a:r>
            <a:r>
              <a:rPr lang="en-US" sz="2600" dirty="0" smtClean="0"/>
              <a:t> bantu yang </a:t>
            </a:r>
            <a:r>
              <a:rPr lang="en-US" sz="2600" dirty="0" err="1" smtClean="0"/>
              <a:t>tersedia</a:t>
            </a:r>
            <a:endParaRPr lang="en-US" sz="2600" dirty="0" smtClean="0"/>
          </a:p>
          <a:p>
            <a:r>
              <a:rPr lang="en-US" sz="2600" dirty="0" err="1" smtClean="0"/>
              <a:t>Aktivitas</a:t>
            </a:r>
            <a:r>
              <a:rPr lang="en-US" sz="2600" dirty="0" smtClean="0"/>
              <a:t>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terbatas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i="1" dirty="0" smtClean="0"/>
              <a:t>borrow, renew and return</a:t>
            </a:r>
            <a:r>
              <a:rPr lang="en-US" sz="2600" dirty="0" smtClean="0"/>
              <a:t> </a:t>
            </a:r>
            <a:r>
              <a:rPr lang="en-US" sz="2600" dirty="0" err="1" smtClean="0"/>
              <a:t>tetapi</a:t>
            </a:r>
            <a:r>
              <a:rPr lang="en-US" sz="2600" dirty="0" smtClean="0"/>
              <a:t> </a:t>
            </a:r>
            <a:r>
              <a:rPr lang="en-US" sz="2600" dirty="0" err="1" smtClean="0"/>
              <a:t>juga</a:t>
            </a:r>
            <a:r>
              <a:rPr lang="en-US" sz="2600" dirty="0" smtClean="0"/>
              <a:t> </a:t>
            </a:r>
            <a:r>
              <a:rPr lang="en-US" sz="2600" dirty="0" err="1" smtClean="0"/>
              <a:t>memproduksi</a:t>
            </a:r>
            <a:r>
              <a:rPr lang="en-US" sz="2600" dirty="0" smtClean="0"/>
              <a:t> </a:t>
            </a:r>
            <a:r>
              <a:rPr lang="en-US" sz="2600" dirty="0" err="1" smtClean="0"/>
              <a:t>pengetahuan</a:t>
            </a:r>
            <a:endParaRPr lang="en-US" sz="2600" dirty="0" smtClean="0"/>
          </a:p>
          <a:p>
            <a:r>
              <a:rPr lang="en-US" sz="2600" dirty="0" err="1" smtClean="0"/>
              <a:t>Keberadaan</a:t>
            </a:r>
            <a:r>
              <a:rPr lang="en-US" sz="2600" dirty="0" smtClean="0"/>
              <a:t> multimedia </a:t>
            </a:r>
            <a:r>
              <a:rPr lang="en-US" sz="2600" dirty="0" err="1" smtClean="0"/>
              <a:t>sebagai</a:t>
            </a:r>
            <a:r>
              <a:rPr lang="en-US" sz="2600" dirty="0" smtClean="0"/>
              <a:t> </a:t>
            </a:r>
            <a:r>
              <a:rPr lang="en-US" sz="2600" dirty="0" err="1" smtClean="0"/>
              <a:t>layanan</a:t>
            </a:r>
            <a:r>
              <a:rPr lang="en-US" sz="2600" dirty="0" smtClean="0"/>
              <a:t> </a:t>
            </a:r>
            <a:r>
              <a:rPr lang="en-US" sz="2600" dirty="0" err="1" smtClean="0"/>
              <a:t>perpustakaan</a:t>
            </a:r>
            <a:endParaRPr lang="en-US" sz="2600" dirty="0" smtClean="0"/>
          </a:p>
          <a:p>
            <a:r>
              <a:rPr lang="en-US" sz="2600" dirty="0" err="1" smtClean="0"/>
              <a:t>Keterlibatan</a:t>
            </a:r>
            <a:r>
              <a:rPr lang="en-US" sz="2600" dirty="0" smtClean="0"/>
              <a:t> </a:t>
            </a:r>
            <a:r>
              <a:rPr lang="en-US" sz="2600" dirty="0" err="1" smtClean="0"/>
              <a:t>pemustaka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pustakawan</a:t>
            </a:r>
            <a:r>
              <a:rPr lang="en-US" sz="2600" dirty="0" smtClean="0"/>
              <a:t> </a:t>
            </a:r>
            <a:r>
              <a:rPr lang="en-US" sz="2600" dirty="0" err="1" smtClean="0"/>
              <a:t>dalam</a:t>
            </a:r>
            <a:r>
              <a:rPr lang="en-US" sz="2600" dirty="0" smtClean="0"/>
              <a:t> review </a:t>
            </a:r>
            <a:r>
              <a:rPr lang="en-US" sz="2600" dirty="0" err="1" smtClean="0"/>
              <a:t>pustaka</a:t>
            </a:r>
            <a:r>
              <a:rPr lang="en-US" sz="2600" dirty="0" smtClean="0"/>
              <a:t> </a:t>
            </a:r>
            <a:r>
              <a:rPr lang="en-US" sz="2600" dirty="0" err="1" smtClean="0"/>
              <a:t>atau</a:t>
            </a:r>
            <a:r>
              <a:rPr lang="en-US" sz="2600" dirty="0" smtClean="0"/>
              <a:t> </a:t>
            </a:r>
            <a:r>
              <a:rPr lang="en-US" sz="2600" dirty="0" err="1" smtClean="0"/>
              <a:t>kontribusi</a:t>
            </a:r>
            <a:r>
              <a:rPr lang="en-US" sz="2600" dirty="0" smtClean="0"/>
              <a:t> </a:t>
            </a:r>
            <a:r>
              <a:rPr lang="en-US" sz="2600" dirty="0" err="1" smtClean="0"/>
              <a:t>pengetahuan</a:t>
            </a:r>
            <a:r>
              <a:rPr lang="en-US" sz="2600" dirty="0" smtClean="0"/>
              <a:t> </a:t>
            </a:r>
          </a:p>
          <a:p>
            <a:r>
              <a:rPr lang="en-US" sz="2600" dirty="0" err="1" smtClean="0"/>
              <a:t>Kerjasama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interaksi</a:t>
            </a:r>
            <a:r>
              <a:rPr lang="en-US" sz="2600" dirty="0" smtClean="0"/>
              <a:t> </a:t>
            </a:r>
            <a:r>
              <a:rPr lang="en-US" sz="2600" dirty="0" err="1" smtClean="0"/>
              <a:t>antar</a:t>
            </a:r>
            <a:r>
              <a:rPr lang="en-US" sz="2600" dirty="0" smtClean="0"/>
              <a:t> </a:t>
            </a:r>
            <a:r>
              <a:rPr lang="en-US" sz="2600" dirty="0" err="1" smtClean="0"/>
              <a:t>perpustakaan</a:t>
            </a:r>
            <a:r>
              <a:rPr lang="en-US" sz="2600" dirty="0" smtClean="0"/>
              <a:t> 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57950"/>
            <a:ext cx="762000" cy="476250"/>
          </a:xfrm>
          <a:noFill/>
        </p:spPr>
        <p:txBody>
          <a:bodyPr/>
          <a:lstStyle/>
          <a:p>
            <a:pPr algn="l"/>
            <a:fld id="{BCFDF874-7333-4929-AB3C-397725141605}" type="slidenum">
              <a:rPr lang="en-US" smtClean="0"/>
              <a:pPr algn="l"/>
              <a:t>5</a:t>
            </a:fld>
            <a:endParaRPr lang="en-US" smtClean="0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7750628" y="76200"/>
            <a:ext cx="1393371" cy="1219200"/>
            <a:chOff x="7239000" y="76200"/>
            <a:chExt cx="1905000" cy="1643091"/>
          </a:xfrm>
        </p:grpSpPr>
        <p:pic>
          <p:nvPicPr>
            <p:cNvPr id="9" name="Picture 8" descr="media-774068_640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91400" y="76200"/>
              <a:ext cx="1752600" cy="164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reading-girl-iclip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39000" y="304800"/>
              <a:ext cx="1474976" cy="1318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Library 3.0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Istilah Web 3.0, Marketing 3.0, dan lainnya menginspirasi Library 3.0</a:t>
            </a:r>
          </a:p>
          <a:p>
            <a:r>
              <a:rPr lang="en-US" sz="2800" smtClean="0"/>
              <a:t>Selain teknologi, intensi atau tujuan menjadi lebih penting yang mengarah pada dunia pengetahuan yang lebih baik</a:t>
            </a:r>
          </a:p>
          <a:p>
            <a:endParaRPr lang="en-US" sz="280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57950"/>
            <a:ext cx="762000" cy="476250"/>
          </a:xfrm>
          <a:noFill/>
        </p:spPr>
        <p:txBody>
          <a:bodyPr/>
          <a:lstStyle/>
          <a:p>
            <a:pPr algn="l"/>
            <a:fld id="{C5780A6F-3C94-4BDE-8FE0-45478B2F5507}" type="slidenum">
              <a:rPr lang="en-US" smtClean="0"/>
              <a:pPr algn="l"/>
              <a:t>6</a:t>
            </a:fld>
            <a:endParaRPr lang="en-US" smtClean="0"/>
          </a:p>
        </p:txBody>
      </p:sp>
      <p:pic>
        <p:nvPicPr>
          <p:cNvPr id="9222" name="Picture 11" descr="http://photos1.meetupstatic.com/photos/event/1/8/e/e/global_42312638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886200"/>
            <a:ext cx="2438400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7750628" y="76200"/>
            <a:ext cx="1393371" cy="1219200"/>
            <a:chOff x="7239000" y="76200"/>
            <a:chExt cx="1905000" cy="1643091"/>
          </a:xfrm>
        </p:grpSpPr>
        <p:pic>
          <p:nvPicPr>
            <p:cNvPr id="10" name="Picture 9" descr="media-774068_640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91400" y="76200"/>
              <a:ext cx="1752600" cy="164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 descr="reading-girl-iclip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39000" y="304800"/>
              <a:ext cx="1474976" cy="1318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Library 3.0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13273"/>
        </p:xfrm>
        <a:graphic>
          <a:graphicData uri="http://schemas.openxmlformats.org/drawingml/2006/table">
            <a:tbl>
              <a:tblPr/>
              <a:tblGrid>
                <a:gridCol w="1723870"/>
                <a:gridCol w="2233534"/>
                <a:gridCol w="2143593"/>
                <a:gridCol w="2128603"/>
              </a:tblGrid>
              <a:tr h="533555">
                <a:tc>
                  <a:txBody>
                    <a:bodyPr/>
                    <a:lstStyle/>
                    <a:p>
                      <a:pPr algn="ctr" fontAlgn="t"/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Library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1.0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t"/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Product-centric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Library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2.0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t"/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User-oriented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Library 3.0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t"/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Values-driven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33555">
                <a:tc>
                  <a:txBody>
                    <a:bodyPr/>
                    <a:lstStyle/>
                    <a:p>
                      <a:pPr marL="63500" indent="0" algn="l" fontAlgn="t"/>
                      <a:r>
                        <a:rPr lang="en-US" sz="1600" dirty="0" err="1" smtClean="0">
                          <a:effectLst/>
                        </a:rPr>
                        <a:t>Tujuan</a:t>
                      </a:r>
                      <a:endParaRPr lang="en-US" sz="1600" dirty="0"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err="1" smtClean="0">
                          <a:effectLst/>
                        </a:rPr>
                        <a:t>Distribusi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</a:rPr>
                        <a:t>pengetahuan</a:t>
                      </a:r>
                      <a:endParaRPr lang="en-US" sz="1600" dirty="0"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err="1" smtClean="0">
                          <a:effectLst/>
                        </a:rPr>
                        <a:t>Kepuasan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dan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keterlibatan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pemustaka</a:t>
                      </a:r>
                      <a:endParaRPr lang="en-US" sz="1600" dirty="0"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err="1" smtClean="0">
                          <a:effectLst/>
                        </a:rPr>
                        <a:t>Dunia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pengetahuan</a:t>
                      </a:r>
                      <a:r>
                        <a:rPr lang="en-US" sz="1600" dirty="0" smtClean="0">
                          <a:effectLst/>
                        </a:rPr>
                        <a:t> yang </a:t>
                      </a:r>
                      <a:r>
                        <a:rPr lang="en-US" sz="1600" dirty="0" err="1" smtClean="0">
                          <a:effectLst/>
                        </a:rPr>
                        <a:t>lebih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baik</a:t>
                      </a:r>
                      <a:endParaRPr lang="en-US" sz="1600" dirty="0"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33555">
                <a:tc>
                  <a:txBody>
                    <a:bodyPr/>
                    <a:lstStyle/>
                    <a:p>
                      <a:pPr marL="6350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effectLst/>
                        </a:rPr>
                        <a:t>Kunci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Aktivitas</a:t>
                      </a:r>
                      <a:endParaRPr lang="en-US" sz="1600" dirty="0" smtClean="0">
                        <a:effectLst/>
                      </a:endParaRPr>
                    </a:p>
                    <a:p>
                      <a:pPr algn="l" fontAlgn="t"/>
                      <a:endParaRPr lang="en-US" sz="1600" dirty="0"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err="1" smtClean="0">
                          <a:effectLst/>
                        </a:rPr>
                        <a:t>Memperkaya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pustaka</a:t>
                      </a:r>
                      <a:endParaRPr lang="en-US" sz="1600" dirty="0"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err="1" smtClean="0">
                          <a:effectLst/>
                        </a:rPr>
                        <a:t>Diferensiasi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Jenis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Pustaka</a:t>
                      </a:r>
                      <a:endParaRPr lang="en-US" sz="1600" dirty="0"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err="1" smtClean="0">
                          <a:effectLst/>
                        </a:rPr>
                        <a:t>Nilai-nilai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kebaikan</a:t>
                      </a:r>
                      <a:endParaRPr lang="en-US" sz="1600" dirty="0"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33555">
                <a:tc>
                  <a:txBody>
                    <a:bodyPr/>
                    <a:lstStyle/>
                    <a:p>
                      <a:pPr marL="63500" indent="0" algn="l" fontAlgn="t"/>
                      <a:r>
                        <a:rPr lang="en-US" sz="1600" dirty="0" err="1" smtClean="0">
                          <a:effectLst/>
                        </a:rPr>
                        <a:t>Fokus</a:t>
                      </a:r>
                      <a:endParaRPr lang="en-US" sz="1600" dirty="0"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err="1" smtClean="0">
                          <a:effectLst/>
                        </a:rPr>
                        <a:t>Pustaka</a:t>
                      </a:r>
                      <a:endParaRPr lang="en-US" sz="1600" dirty="0"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err="1" smtClean="0">
                          <a:effectLst/>
                        </a:rPr>
                        <a:t>Layanan</a:t>
                      </a:r>
                      <a:endParaRPr lang="en-US" sz="1600" dirty="0"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err="1" smtClean="0">
                          <a:effectLst/>
                        </a:rPr>
                        <a:t>Pendidikan</a:t>
                      </a:r>
                      <a:endParaRPr lang="en-US" sz="1600" dirty="0"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33555">
                <a:tc>
                  <a:txBody>
                    <a:bodyPr/>
                    <a:lstStyle/>
                    <a:p>
                      <a:pPr marL="63500" indent="0" algn="l" fontAlgn="t"/>
                      <a:r>
                        <a:rPr lang="en-US" sz="1600" dirty="0" err="1" smtClean="0">
                          <a:effectLst/>
                        </a:rPr>
                        <a:t>Pendorong</a:t>
                      </a:r>
                      <a:endParaRPr lang="en-US" sz="1600" dirty="0"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err="1" smtClean="0">
                          <a:effectLst/>
                        </a:rPr>
                        <a:t>Warisan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pengetahuan</a:t>
                      </a:r>
                      <a:endParaRPr lang="en-US" sz="1600" dirty="0"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err="1" smtClean="0">
                          <a:effectLst/>
                        </a:rPr>
                        <a:t>Teknologi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</a:rPr>
                        <a:t>Informasi</a:t>
                      </a:r>
                      <a:endParaRPr lang="en-US" sz="1600" dirty="0"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err="1" smtClean="0">
                          <a:effectLst/>
                        </a:rPr>
                        <a:t>Kolaborasi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Teknologi</a:t>
                      </a:r>
                      <a:endParaRPr lang="en-US" sz="1600" dirty="0"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49475">
                <a:tc>
                  <a:txBody>
                    <a:bodyPr/>
                    <a:lstStyle/>
                    <a:p>
                      <a:pPr marL="63500" indent="0" algn="l" fontAlgn="t"/>
                      <a:r>
                        <a:rPr lang="en-US" sz="1600" dirty="0" smtClean="0">
                          <a:effectLst/>
                        </a:rPr>
                        <a:t>Cara </a:t>
                      </a:r>
                      <a:r>
                        <a:rPr lang="en-US" sz="1600" dirty="0" err="1" smtClean="0">
                          <a:effectLst/>
                        </a:rPr>
                        <a:t>perpustakaan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</a:rPr>
                        <a:t>memandang</a:t>
                      </a:r>
                      <a:endParaRPr lang="en-US" sz="1600" dirty="0"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err="1" smtClean="0">
                          <a:effectLst/>
                        </a:rPr>
                        <a:t>Pemustaka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membutuhkan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pustaka</a:t>
                      </a:r>
                      <a:endParaRPr lang="en-US" sz="1600" dirty="0"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err="1" smtClean="0">
                          <a:effectLst/>
                        </a:rPr>
                        <a:t>Pemustaka</a:t>
                      </a:r>
                      <a:r>
                        <a:rPr lang="en-US" sz="1600" dirty="0" smtClean="0">
                          <a:effectLst/>
                        </a:rPr>
                        <a:t> yang </a:t>
                      </a:r>
                      <a:r>
                        <a:rPr lang="en-US" sz="1600" dirty="0" err="1" smtClean="0">
                          <a:effectLst/>
                        </a:rPr>
                        <a:t>harus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</a:rPr>
                        <a:t>dipuaskan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</a:rPr>
                        <a:t>kebutuhannya</a:t>
                      </a:r>
                      <a:endParaRPr lang="en-US" sz="1600" dirty="0"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err="1" smtClean="0">
                          <a:effectLst/>
                        </a:rPr>
                        <a:t>Pemustaka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menjadi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lebih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baik</a:t>
                      </a:r>
                      <a:endParaRPr lang="en-US" sz="1600" dirty="0"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33555">
                <a:tc>
                  <a:txBody>
                    <a:bodyPr/>
                    <a:lstStyle/>
                    <a:p>
                      <a:pPr marL="63500" indent="0" algn="l" fontAlgn="t"/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Panduan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err="1" smtClean="0">
                          <a:effectLst/>
                        </a:rPr>
                        <a:t>Katalog</a:t>
                      </a:r>
                      <a:endParaRPr lang="en-US" sz="1600" dirty="0"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smtClean="0">
                          <a:effectLst/>
                        </a:rPr>
                        <a:t>OPAC</a:t>
                      </a:r>
                      <a:endParaRPr lang="en-US" sz="1600" dirty="0"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600" dirty="0" smtClean="0">
                          <a:effectLst/>
                        </a:rPr>
                        <a:t>Knowledge Management Tools</a:t>
                      </a:r>
                      <a:endParaRPr lang="fi-FI" sz="1600" dirty="0"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62468">
                <a:tc>
                  <a:txBody>
                    <a:bodyPr/>
                    <a:lstStyle/>
                    <a:p>
                      <a:pPr marL="63500" indent="0" algn="l" fontAlgn="t"/>
                      <a:r>
                        <a:rPr lang="en-US" sz="1600" dirty="0" err="1">
                          <a:effectLst/>
                        </a:rPr>
                        <a:t>Interaksi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Dengan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Pustakawan</a:t>
                      </a:r>
                      <a:endParaRPr lang="en-US" sz="1600" dirty="0"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err="1">
                          <a:effectLst/>
                        </a:rPr>
                        <a:t>Transaksional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endParaRPr lang="en-US" sz="1600" dirty="0" smtClean="0">
                        <a:effectLst/>
                      </a:endParaRPr>
                    </a:p>
                    <a:p>
                      <a:pPr algn="ctr" fontAlgn="t"/>
                      <a:r>
                        <a:rPr lang="en-US" sz="1600" dirty="0" smtClean="0">
                          <a:effectLst/>
                        </a:rPr>
                        <a:t>(</a:t>
                      </a:r>
                      <a:r>
                        <a:rPr lang="en-US" sz="1600" i="1" dirty="0">
                          <a:effectLst/>
                        </a:rPr>
                        <a:t>One-to-Many</a:t>
                      </a:r>
                      <a:r>
                        <a:rPr lang="en-US" sz="1600" dirty="0">
                          <a:effectLst/>
                        </a:rPr>
                        <a:t> )</a:t>
                      </a: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err="1">
                          <a:effectLst/>
                        </a:rPr>
                        <a:t>Hubungan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intimasi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bersifat</a:t>
                      </a:r>
                      <a:r>
                        <a:rPr lang="en-US" sz="1600" i="1" dirty="0">
                          <a:effectLst/>
                        </a:rPr>
                        <a:t> one-to-one</a:t>
                      </a:r>
                      <a:endParaRPr lang="en-US" sz="1600" dirty="0">
                        <a:effectLst/>
                      </a:endParaRP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err="1">
                          <a:effectLst/>
                        </a:rPr>
                        <a:t>Kolaborasi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keduanya</a:t>
                      </a:r>
                      <a:endParaRPr lang="en-US" sz="1600" dirty="0" smtClean="0">
                        <a:effectLst/>
                      </a:endParaRPr>
                    </a:p>
                    <a:p>
                      <a:pPr algn="ctr" fontAlgn="t"/>
                      <a:r>
                        <a:rPr lang="en-US" sz="1600" dirty="0" smtClean="0">
                          <a:effectLst/>
                        </a:rPr>
                        <a:t>(</a:t>
                      </a:r>
                      <a:r>
                        <a:rPr lang="en-US" sz="1600" dirty="0">
                          <a:effectLst/>
                        </a:rPr>
                        <a:t>many-to-many)</a:t>
                      </a:r>
                    </a:p>
                  </a:txBody>
                  <a:tcPr marL="8952" marR="8952" marT="8953" marB="8953">
                    <a:lnL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7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29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57950"/>
            <a:ext cx="762000" cy="476250"/>
          </a:xfrm>
          <a:noFill/>
        </p:spPr>
        <p:txBody>
          <a:bodyPr/>
          <a:lstStyle/>
          <a:p>
            <a:pPr algn="l"/>
            <a:fld id="{66E2D2B9-6595-45C7-8B75-7F40B24D65DA}" type="slidenum">
              <a:rPr lang="en-US" smtClean="0"/>
              <a:pPr algn="l"/>
              <a:t>7</a:t>
            </a:fld>
            <a:endParaRPr lang="en-US" smtClean="0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7750628" y="76200"/>
            <a:ext cx="1393371" cy="1219200"/>
            <a:chOff x="7239000" y="76200"/>
            <a:chExt cx="1905000" cy="1643091"/>
          </a:xfrm>
        </p:grpSpPr>
        <p:pic>
          <p:nvPicPr>
            <p:cNvPr id="6" name="Picture 5" descr="media-774068_640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91400" y="76200"/>
              <a:ext cx="1752600" cy="164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reading-girl-iclip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39000" y="304800"/>
              <a:ext cx="1474976" cy="1318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Selanjutnya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Evolusi</a:t>
            </a:r>
            <a:r>
              <a:rPr lang="en-US" dirty="0" smtClean="0"/>
              <a:t> </a:t>
            </a:r>
            <a:r>
              <a:rPr lang="en-US" dirty="0" err="1" smtClean="0"/>
              <a:t>Perpustakaan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Memperkaya</a:t>
            </a:r>
            <a:r>
              <a:rPr lang="en-US" dirty="0" smtClean="0"/>
              <a:t> </a:t>
            </a:r>
            <a:r>
              <a:rPr lang="en-US" dirty="0" err="1" smtClean="0"/>
              <a:t>Pustaka</a:t>
            </a:r>
            <a:endParaRPr lang="en-US" dirty="0" smtClean="0"/>
          </a:p>
          <a:p>
            <a:r>
              <a:rPr lang="en-US" dirty="0" err="1" smtClean="0"/>
              <a:t>Diferensiasi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Pustaka</a:t>
            </a:r>
            <a:endParaRPr lang="en-US" dirty="0" smtClean="0"/>
          </a:p>
          <a:p>
            <a:r>
              <a:rPr lang="en-US" dirty="0" err="1" smtClean="0"/>
              <a:t>Nilai-Nilai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endParaRPr lang="en-US" dirty="0" smtClean="0"/>
          </a:p>
          <a:p>
            <a:r>
              <a:rPr lang="en-US" dirty="0" smtClean="0"/>
              <a:t>Stimulator </a:t>
            </a:r>
            <a:r>
              <a:rPr lang="en-US" dirty="0" err="1" smtClean="0"/>
              <a:t>Konten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endParaRPr lang="en-US" dirty="0" smtClean="0"/>
          </a:p>
          <a:p>
            <a:pPr lvl="1"/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Integratif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Komprehensif</a:t>
            </a:r>
            <a:endParaRPr lang="en-US" dirty="0" smtClean="0"/>
          </a:p>
          <a:p>
            <a:pPr lvl="1"/>
            <a:r>
              <a:rPr lang="en-US" dirty="0" err="1" smtClean="0"/>
              <a:t>Konten</a:t>
            </a:r>
            <a:r>
              <a:rPr lang="en-US" dirty="0" smtClean="0"/>
              <a:t> digital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punya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tambah</a:t>
            </a:r>
            <a:endParaRPr lang="en-US" dirty="0" smtClean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7750628" y="76200"/>
            <a:ext cx="1393371" cy="1219200"/>
            <a:chOff x="7239000" y="76200"/>
            <a:chExt cx="1905000" cy="1643091"/>
          </a:xfrm>
        </p:grpSpPr>
        <p:pic>
          <p:nvPicPr>
            <p:cNvPr id="5" name="Picture 4" descr="media-774068_640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91400" y="76200"/>
              <a:ext cx="1752600" cy="164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reading-girl-iclip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39000" y="304800"/>
              <a:ext cx="1474976" cy="1318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ka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unika template</Template>
  <TotalTime>9062</TotalTime>
  <Words>804</Words>
  <Application>Microsoft Office PowerPoint</Application>
  <PresentationFormat>On-screen Show (4:3)</PresentationFormat>
  <Paragraphs>199</Paragraphs>
  <Slides>36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unika template</vt:lpstr>
      <vt:lpstr>Disrupsi Diri untuk Perpustakaan Masa Depan</vt:lpstr>
      <vt:lpstr>Ridwan Sanjaya</vt:lpstr>
      <vt:lpstr>Digital Natives</vt:lpstr>
      <vt:lpstr>Library 2.0</vt:lpstr>
      <vt:lpstr>Library 2.0</vt:lpstr>
      <vt:lpstr>Library 3.0</vt:lpstr>
      <vt:lpstr>Library 3.0</vt:lpstr>
      <vt:lpstr>Bagaimana Selanjutnya?</vt:lpstr>
      <vt:lpstr>Evolusi Perpustakaan</vt:lpstr>
      <vt:lpstr>Evolusi Teknologi Informasi</vt:lpstr>
      <vt:lpstr>Artificial Intelligence (AI)</vt:lpstr>
      <vt:lpstr>PowerPoint Presentation</vt:lpstr>
      <vt:lpstr>Perangkat Cerdas</vt:lpstr>
      <vt:lpstr>Tantangan dalam Pustaka</vt:lpstr>
      <vt:lpstr>Kebutuhan Ruang</vt:lpstr>
      <vt:lpstr>Perpustakaan Digital</vt:lpstr>
      <vt:lpstr>Gambaran Perpustakan</vt:lpstr>
      <vt:lpstr>Disruptive Innovation</vt:lpstr>
      <vt:lpstr>Disruptive Innovation</vt:lpstr>
      <vt:lpstr>PowerPoint Presentation</vt:lpstr>
      <vt:lpstr>Self-Disruption</vt:lpstr>
      <vt:lpstr>Penciptaan Nilai Tambah</vt:lpstr>
      <vt:lpstr>Nilai Tambah Pustakawan</vt:lpstr>
      <vt:lpstr>Mendorong Konten Lokal</vt:lpstr>
      <vt:lpstr>Fasilitasi Konten Lokal</vt:lpstr>
      <vt:lpstr>Pengalaman yang Lebih Kaya</vt:lpstr>
      <vt:lpstr>Perangkat Keras Makin Murah</vt:lpstr>
      <vt:lpstr>Pembuatan Makin Mudah</vt:lpstr>
      <vt:lpstr>Banyak Konten di Internet</vt:lpstr>
      <vt:lpstr>Hasil Akhir yang Diharapkan</vt:lpstr>
      <vt:lpstr>PowerPoint Presentation</vt:lpstr>
      <vt:lpstr>PowerPoint Presentation</vt:lpstr>
      <vt:lpstr>PowerPoint Presentation</vt:lpstr>
      <vt:lpstr>Library 4.0</vt:lpstr>
      <vt:lpstr>Perpustakaan yang Inovatif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user</cp:lastModifiedBy>
  <cp:revision>623</cp:revision>
  <dcterms:created xsi:type="dcterms:W3CDTF">2014-03-11T23:52:49Z</dcterms:created>
  <dcterms:modified xsi:type="dcterms:W3CDTF">2018-04-29T23:08:39Z</dcterms:modified>
</cp:coreProperties>
</file>